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8"/>
  </p:notesMasterIdLst>
  <p:handoutMasterIdLst>
    <p:handoutMasterId r:id="rId59"/>
  </p:handoutMasterIdLst>
  <p:sldIdLst>
    <p:sldId id="327" r:id="rId5"/>
    <p:sldId id="330" r:id="rId6"/>
    <p:sldId id="331" r:id="rId7"/>
    <p:sldId id="332" r:id="rId8"/>
    <p:sldId id="298" r:id="rId9"/>
    <p:sldId id="262" r:id="rId10"/>
    <p:sldId id="263" r:id="rId11"/>
    <p:sldId id="299" r:id="rId12"/>
    <p:sldId id="302" r:id="rId13"/>
    <p:sldId id="333" r:id="rId14"/>
    <p:sldId id="334" r:id="rId15"/>
    <p:sldId id="264" r:id="rId16"/>
    <p:sldId id="335" r:id="rId17"/>
    <p:sldId id="336" r:id="rId18"/>
    <p:sldId id="338" r:id="rId19"/>
    <p:sldId id="337" r:id="rId20"/>
    <p:sldId id="340" r:id="rId21"/>
    <p:sldId id="265" r:id="rId22"/>
    <p:sldId id="276" r:id="rId23"/>
    <p:sldId id="303" r:id="rId24"/>
    <p:sldId id="293" r:id="rId25"/>
    <p:sldId id="277" r:id="rId26"/>
    <p:sldId id="284" r:id="rId27"/>
    <p:sldId id="269" r:id="rId28"/>
    <p:sldId id="304" r:id="rId29"/>
    <p:sldId id="305" r:id="rId30"/>
    <p:sldId id="307" r:id="rId31"/>
    <p:sldId id="306" r:id="rId32"/>
    <p:sldId id="308" r:id="rId33"/>
    <p:sldId id="270" r:id="rId34"/>
    <p:sldId id="309" r:id="rId35"/>
    <p:sldId id="310" r:id="rId36"/>
    <p:sldId id="311" r:id="rId37"/>
    <p:sldId id="312" r:id="rId38"/>
    <p:sldId id="314" r:id="rId39"/>
    <p:sldId id="313" r:id="rId40"/>
    <p:sldId id="315" r:id="rId41"/>
    <p:sldId id="316" r:id="rId42"/>
    <p:sldId id="317" r:id="rId43"/>
    <p:sldId id="294" r:id="rId44"/>
    <p:sldId id="296" r:id="rId45"/>
    <p:sldId id="318" r:id="rId46"/>
    <p:sldId id="319" r:id="rId47"/>
    <p:sldId id="321" r:id="rId48"/>
    <p:sldId id="322" r:id="rId49"/>
    <p:sldId id="323" r:id="rId50"/>
    <p:sldId id="324" r:id="rId51"/>
    <p:sldId id="288" r:id="rId52"/>
    <p:sldId id="289" r:id="rId53"/>
    <p:sldId id="341" r:id="rId54"/>
    <p:sldId id="320" r:id="rId55"/>
    <p:sldId id="274" r:id="rId56"/>
    <p:sldId id="329" r:id="rId5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0C3D28-8777-9C40-BC7F-DAA0647E89CD}" v="81" dt="2024-11-10T15:59:56.567"/>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72"/>
    <p:restoredTop sz="90058"/>
  </p:normalViewPr>
  <p:slideViewPr>
    <p:cSldViewPr snapToGrid="0" snapToObjects="1">
      <p:cViewPr>
        <p:scale>
          <a:sx n="134" d="100"/>
          <a:sy n="134" d="100"/>
        </p:scale>
        <p:origin x="1280" y="-11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commentAuthors" Target="commentAuthor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11/10/24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2631662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908583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2422077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2696004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A299A-BF79-72A1-3713-F17E30FD050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11C336A-490D-7F47-85AA-F60037D9B1C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A2525CC-7DAF-20F8-8CB4-3431EEA97005}"/>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66DEC5B1-2846-44FB-D97C-E929C8B63DBD}"/>
              </a:ext>
            </a:extLst>
          </p:cNvPr>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1776308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2626F-9E93-74D1-ECDA-FD15EFE2610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152236B-7AD0-08BB-E8E1-A7BC86A89B2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FFD429E-60B9-1A2F-0490-6247AC74C962}"/>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A0F12782-C7E2-91AF-5445-9F78451EE866}"/>
              </a:ext>
            </a:extLst>
          </p:cNvPr>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2360393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64936-8DA2-283D-B68D-3407782AD39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CFBADA3-527A-AFDD-795B-7C999DBA03A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BA223EF-F6AA-65D7-7A3C-724D1781BEF7}"/>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16825678-3FE4-1558-DA9B-5DD7AAA5070F}"/>
              </a:ext>
            </a:extLst>
          </p:cNvPr>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4193070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436541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baladron/IBM-Data_Science-Capstone-Project/blob/fdf1fe6efa7643c379978d743b522b89e5754190/IBM-Data_Science_Capstone_Project/02_SpaceX_data_collection_web_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baladron/IBM-Data_Science-Capstone-Project/blob/fdf1fe6efa7643c379978d743b522b89e5754190/IBM-Data_Science_Capstone_Project/02_SpaceX_data_collection_web_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hyperlink" Target="https://github.com/rbaladron/IBM-Data_Science-Capstone-Project/blob/fdf1fe6efa7643c379978d743b522b89e5754190/IBM-Data_Science_Capstone_Project/03_SpaceX_Data%20_wrangling.ipynb"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hyperlink" Target="https://github.com/rbaladron/IBM-Data_Science-Capstone-Project/blob/fdf1fe6efa7643c379978d743b522b89e5754190/IBM-Data_Science_Capstone_Project/03_SpaceX_Data%20_wrangling.ipynb"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rbaladron/IBM-Data_Science-Capstone-Project/blob/fdf1fe6efa7643c379978d743b522b89e5754190/IBM-Data_Science_Capstone_Project/05_SpaceX_eda_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s://github.com/rbaladron/IBM-Data_Science-Capstone-Project/blob/fdf1fe6efa7643c379978d743b522b89e5754190/IBM-Data_Science_Capstone_Project/04_SpaceX_eda_sql.ipynb"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https://github.com/rbaladron/IBM-Data_Science-Capstone-Project/blob/fdf1fe6efa7643c379978d743b522b89e5754190/IBM-Data_Science_Capstone_Project/06_SpaceX_interactive_visual_analitics_with_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https://github.com/rbaladron/IBM-Data_Science-Capstone-Project/blob/fdf1fe6efa7643c379978d743b522b89e5754190/IBM-Data_Science_Capstone_Project/07_SpaceS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https://github.com/rbaladron/IBM-Data_Science-Capstone-Project/blob/fdf1fe6efa7643c379978d743b522b89e5754190/IBM-Data_Science_Capstone_Project/07_SpaceS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github.com/rbaladron/IBM-Data_Science-Capstone-Project/blob/fdf1fe6efa7643c379978d743b522b89e5754190/IBM-Data_Science_Capstone_Project/01_SpaceX_data_collection_api.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hyperlink" Target="https://github.com/rbaladron/IBM-Data_Science-Capstone-Project/blob/fdf1fe6efa7643c379978d743b522b89e5754190/IBM-Data_Science_Capstone_Project/02_SpaceX_data_collection_web_scraping.ipynb" TargetMode="External"/><Relationship Id="rId4" Type="http://schemas.openxmlformats.org/officeDocument/2006/relationships/hyperlink" Target="https://en.wikipedia.org/wiki/List_of_Falcon_9_and_Falcon_Heavy_launch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976872" cy="646331"/>
          </a:xfrm>
          <a:prstGeom prst="rect">
            <a:avLst/>
          </a:prstGeom>
          <a:noFill/>
        </p:spPr>
        <p:txBody>
          <a:bodyPr wrap="square" lIns="91440" tIns="45720" rIns="91440" bIns="45720" rtlCol="0" anchor="t">
            <a:spAutoFit/>
          </a:bodyPr>
          <a:lstStyle/>
          <a:p>
            <a:r>
              <a:rPr lang="en-US" noProof="0" dirty="0">
                <a:solidFill>
                  <a:schemeClr val="bg2"/>
                </a:solidFill>
                <a:latin typeface="Abadi"/>
                <a:ea typeface="SF Pro" pitchFamily="2" charset="0"/>
                <a:cs typeface="SF Pro" pitchFamily="2" charset="0"/>
              </a:rPr>
              <a:t>Roberto Baladrón Pardo</a:t>
            </a:r>
          </a:p>
          <a:p>
            <a:r>
              <a:rPr lang="en-US" noProof="0" dirty="0">
                <a:solidFill>
                  <a:schemeClr val="bg2"/>
                </a:solidFill>
                <a:latin typeface="Abadi" panose="020B0604020104020204" pitchFamily="34" charset="0"/>
                <a:ea typeface="SF Pro" pitchFamily="2" charset="0"/>
                <a:cs typeface="SF Pro" pitchFamily="2" charset="0"/>
              </a:rPr>
              <a:t>10/11/2024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DC64B557-DFE2-4FBF-EF84-3922DF5928AF}"/>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01F28EE-19F7-40E6-A706-01C4EEE596B9}"/>
              </a:ext>
            </a:extLst>
          </p:cNvPr>
          <p:cNvSpPr>
            <a:spLocks noGrp="1"/>
          </p:cNvSpPr>
          <p:nvPr>
            <p:ph type="sldNum" sz="quarter" idx="12"/>
          </p:nvPr>
        </p:nvSpPr>
        <p:spPr/>
        <p:txBody>
          <a:bodyPr/>
          <a:lstStyle/>
          <a:p>
            <a:fld id="{5075537C-CA84-1446-933C-8E9D027F9201}" type="slidenum">
              <a:rPr lang="en-US" noProof="0" smtClean="0"/>
              <a:t>10</a:t>
            </a:fld>
            <a:endParaRPr lang="en-US" noProof="0" dirty="0"/>
          </a:p>
        </p:txBody>
      </p:sp>
      <p:sp>
        <p:nvSpPr>
          <p:cNvPr id="3" name="Text Placeholder 2">
            <a:extLst>
              <a:ext uri="{FF2B5EF4-FFF2-40B4-BE49-F238E27FC236}">
                <a16:creationId xmlns:a16="http://schemas.microsoft.com/office/drawing/2014/main" id="{19AA737D-5F4A-7EA8-C8EE-EA31CBA7408A}"/>
              </a:ext>
            </a:extLst>
          </p:cNvPr>
          <p:cNvSpPr>
            <a:spLocks noGrp="1"/>
          </p:cNvSpPr>
          <p:nvPr>
            <p:ph type="body" sz="half" idx="4294967295"/>
          </p:nvPr>
        </p:nvSpPr>
        <p:spPr>
          <a:xfrm>
            <a:off x="734028" y="1392500"/>
            <a:ext cx="4957645" cy="4633074"/>
          </a:xfrm>
          <a:prstGeom prst="rect">
            <a:avLst/>
          </a:prstGeom>
        </p:spPr>
        <p:txBody>
          <a:bodyPr lIns="91440" tIns="45720" rIns="91440" bIns="45720" anchor="t">
            <a:noAutofit/>
          </a:bodyPr>
          <a:lstStyle/>
          <a:p>
            <a:pPr marL="0" indent="0">
              <a:buNone/>
            </a:pPr>
            <a:endParaRPr lang="en-US" sz="1600" noProof="0" dirty="0">
              <a:solidFill>
                <a:schemeClr val="accent3">
                  <a:lumMod val="25000"/>
                </a:schemeClr>
              </a:solidFill>
              <a:latin typeface="Abadi" panose="020B0604020104020204" pitchFamily="34" charset="0"/>
            </a:endParaRPr>
          </a:p>
          <a:p>
            <a:r>
              <a:rPr lang="en-US" sz="1600" noProof="0" dirty="0">
                <a:solidFill>
                  <a:schemeClr val="accent3">
                    <a:lumMod val="25000"/>
                  </a:schemeClr>
                </a:solidFill>
                <a:latin typeface="Abadi" panose="020B0604020104020204" pitchFamily="34" charset="0"/>
              </a:rPr>
              <a:t>The column names was extracted from the HTML header.</a:t>
            </a:r>
          </a:p>
          <a:p>
            <a:r>
              <a:rPr lang="en-US" sz="1600" noProof="0" dirty="0">
                <a:solidFill>
                  <a:schemeClr val="accent3">
                    <a:lumMod val="25000"/>
                  </a:schemeClr>
                </a:solidFill>
                <a:latin typeface="Abadi" panose="020B0604020104020204" pitchFamily="34" charset="0"/>
              </a:rPr>
              <a:t>A dictionary was created using the column names as keys, and the corresponding launch records were populated from the table rows.</a:t>
            </a:r>
          </a:p>
          <a:p>
            <a:pPr>
              <a:lnSpc>
                <a:spcPct val="100000"/>
              </a:lnSpc>
              <a:spcBef>
                <a:spcPts val="1400"/>
              </a:spcBef>
            </a:pPr>
            <a:r>
              <a:rPr lang="en-US" sz="1600" noProof="0" dirty="0">
                <a:solidFill>
                  <a:schemeClr val="accent3">
                    <a:lumMod val="25000"/>
                  </a:schemeClr>
                </a:solidFill>
                <a:latin typeface="Abadi" panose="020B0604020104020204" pitchFamily="34" charset="0"/>
              </a:rPr>
              <a:t>For more details, refer to the notebook at:</a:t>
            </a:r>
          </a:p>
          <a:p>
            <a:pPr marL="0" indent="0">
              <a:lnSpc>
                <a:spcPct val="100000"/>
              </a:lnSpc>
              <a:spcBef>
                <a:spcPts val="1400"/>
              </a:spcBef>
              <a:buNone/>
            </a:pPr>
            <a:r>
              <a:rPr lang="en-US" sz="1600" noProof="0" dirty="0">
                <a:solidFill>
                  <a:schemeClr val="accent3">
                    <a:lumMod val="25000"/>
                  </a:schemeClr>
                </a:solidFill>
                <a:latin typeface="Abadi" panose="020B0604020104020204" pitchFamily="34" charset="0"/>
                <a:hlinkClick r:id="rId3"/>
              </a:rPr>
              <a:t>https://github.com/rbaladron/IBM-Data_Science-Capstone-Project/blob/fdf1fe6efa7643c379978d743b522b89e5754190/IBM-Data_Science_Capstone_Project/02_SpaceX_data_collection_web_scraping.ipynb</a:t>
            </a:r>
            <a:endParaRPr lang="en-US" sz="1600" noProof="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EC6364D0-C342-25F9-1A2A-20802856FBF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noProof="0" dirty="0">
              <a:solidFill>
                <a:srgbClr val="1C7DDB"/>
              </a:solidFill>
              <a:latin typeface="Abadi"/>
            </a:endParaRPr>
          </a:p>
        </p:txBody>
      </p:sp>
      <p:sp>
        <p:nvSpPr>
          <p:cNvPr id="11" name="Title 1">
            <a:extLst>
              <a:ext uri="{FF2B5EF4-FFF2-40B4-BE49-F238E27FC236}">
                <a16:creationId xmlns:a16="http://schemas.microsoft.com/office/drawing/2014/main" id="{028C6E60-058A-04ED-1927-9D8A414854D3}"/>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Data Collection - Scraping</a:t>
            </a:r>
            <a:endParaRPr lang="en-US" noProof="0" dirty="0">
              <a:solidFill>
                <a:srgbClr val="0B49CB"/>
              </a:solidFill>
            </a:endParaRPr>
          </a:p>
        </p:txBody>
      </p:sp>
      <p:sp>
        <p:nvSpPr>
          <p:cNvPr id="2" name="Content Placeholder 4">
            <a:extLst>
              <a:ext uri="{FF2B5EF4-FFF2-40B4-BE49-F238E27FC236}">
                <a16:creationId xmlns:a16="http://schemas.microsoft.com/office/drawing/2014/main" id="{7E9D293A-A770-7161-FC9F-32E4F21BD87C}"/>
              </a:ext>
            </a:extLst>
          </p:cNvPr>
          <p:cNvSpPr txBox="1">
            <a:spLocks/>
          </p:cNvSpPr>
          <p:nvPr/>
        </p:nvSpPr>
        <p:spPr>
          <a:xfrm>
            <a:off x="5824611" y="1392500"/>
            <a:ext cx="5461000" cy="4480674"/>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noProof="0" dirty="0">
              <a:solidFill>
                <a:srgbClr val="1C7DDB"/>
              </a:solidFill>
              <a:latin typeface="Abadi"/>
            </a:endParaRPr>
          </a:p>
          <a:p>
            <a:pPr marL="0" indent="0">
              <a:buFont typeface="Arial" panose="020B0604020202020204" pitchFamily="34" charset="0"/>
              <a:buNone/>
            </a:pPr>
            <a:endParaRPr lang="en-US" sz="2200" noProof="0" dirty="0">
              <a:solidFill>
                <a:srgbClr val="1C7DDB"/>
              </a:solidFill>
              <a:latin typeface="Abadi"/>
            </a:endParaRPr>
          </a:p>
          <a:p>
            <a:pPr marL="0" indent="0">
              <a:buFont typeface="Arial" panose="020B0604020202020204" pitchFamily="34" charset="0"/>
              <a:buNone/>
            </a:pPr>
            <a:endParaRPr lang="en-US" sz="2200" noProof="0" dirty="0">
              <a:solidFill>
                <a:srgbClr val="1C7DDB"/>
              </a:solidFill>
              <a:latin typeface="Abadi"/>
            </a:endParaRPr>
          </a:p>
          <a:p>
            <a:pPr marL="0" indent="0">
              <a:buFont typeface="Arial" panose="020B0604020202020204" pitchFamily="34" charset="0"/>
              <a:buNone/>
            </a:pPr>
            <a:endParaRPr lang="en-US" sz="2200" noProof="0" dirty="0">
              <a:solidFill>
                <a:srgbClr val="1C7DDB"/>
              </a:solidFill>
              <a:latin typeface="Abadi"/>
            </a:endParaRPr>
          </a:p>
          <a:p>
            <a:pPr marL="0" indent="0">
              <a:buNone/>
            </a:pPr>
            <a:r>
              <a:rPr lang="en-US" sz="2200" noProof="0" dirty="0">
                <a:solidFill>
                  <a:srgbClr val="1C7DDB"/>
                </a:solidFill>
                <a:latin typeface="Abadi"/>
              </a:rPr>
              <a:t>Place your flowchart of web scraping here</a:t>
            </a:r>
            <a:endParaRPr lang="en-US" noProof="0" dirty="0">
              <a:cs typeface="Calibri"/>
            </a:endParaRPr>
          </a:p>
        </p:txBody>
      </p:sp>
      <p:sp>
        <p:nvSpPr>
          <p:cNvPr id="5" name="Rectángulo 4">
            <a:extLst>
              <a:ext uri="{FF2B5EF4-FFF2-40B4-BE49-F238E27FC236}">
                <a16:creationId xmlns:a16="http://schemas.microsoft.com/office/drawing/2014/main" id="{508535CA-CB73-11D4-755F-EC2BB7BAC451}"/>
              </a:ext>
            </a:extLst>
          </p:cNvPr>
          <p:cNvSpPr/>
          <p:nvPr/>
        </p:nvSpPr>
        <p:spPr>
          <a:xfrm>
            <a:off x="5824611" y="1392500"/>
            <a:ext cx="5461000" cy="4480674"/>
          </a:xfrm>
          <a:prstGeom prst="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12" name="Imagen 11" descr="Interfaz de usuario gráfica, Texto, Aplicación&#10;&#10;Descripción generada automáticamente">
            <a:extLst>
              <a:ext uri="{FF2B5EF4-FFF2-40B4-BE49-F238E27FC236}">
                <a16:creationId xmlns:a16="http://schemas.microsoft.com/office/drawing/2014/main" id="{A054C0C5-6D16-100D-04A1-749FE8667525}"/>
              </a:ext>
            </a:extLst>
          </p:cNvPr>
          <p:cNvPicPr>
            <a:picLocks noChangeAspect="1"/>
          </p:cNvPicPr>
          <p:nvPr/>
        </p:nvPicPr>
        <p:blipFill>
          <a:blip r:embed="rId4"/>
          <a:stretch>
            <a:fillRect/>
          </a:stretch>
        </p:blipFill>
        <p:spPr>
          <a:xfrm>
            <a:off x="5905122" y="1510300"/>
            <a:ext cx="5242340" cy="1643835"/>
          </a:xfrm>
          <a:prstGeom prst="rect">
            <a:avLst/>
          </a:prstGeom>
        </p:spPr>
      </p:pic>
      <p:pic>
        <p:nvPicPr>
          <p:cNvPr id="20" name="Imagen 19" descr="Interfaz de usuario gráfica, Texto, Aplicación, Correo electrónico&#10;&#10;Descripción generada automáticamente">
            <a:extLst>
              <a:ext uri="{FF2B5EF4-FFF2-40B4-BE49-F238E27FC236}">
                <a16:creationId xmlns:a16="http://schemas.microsoft.com/office/drawing/2014/main" id="{F15CC73C-5FFE-1058-AF5E-C4A57C2B5F28}"/>
              </a:ext>
            </a:extLst>
          </p:cNvPr>
          <p:cNvPicPr>
            <a:picLocks noChangeAspect="1"/>
          </p:cNvPicPr>
          <p:nvPr/>
        </p:nvPicPr>
        <p:blipFill>
          <a:blip r:embed="rId5"/>
          <a:stretch>
            <a:fillRect/>
          </a:stretch>
        </p:blipFill>
        <p:spPr>
          <a:xfrm>
            <a:off x="5905121" y="3154135"/>
            <a:ext cx="5242341" cy="1993218"/>
          </a:xfrm>
          <a:prstGeom prst="rect">
            <a:avLst/>
          </a:prstGeom>
        </p:spPr>
      </p:pic>
    </p:spTree>
    <p:extLst>
      <p:ext uri="{BB962C8B-B14F-4D97-AF65-F5344CB8AC3E}">
        <p14:creationId xmlns:p14="http://schemas.microsoft.com/office/powerpoint/2010/main" val="2531113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AA84C265-C6F0-AA02-0AA0-766D022BFC63}"/>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4747B65-F8B8-E397-137A-95A696CB2E0B}"/>
              </a:ext>
            </a:extLst>
          </p:cNvPr>
          <p:cNvSpPr>
            <a:spLocks noGrp="1"/>
          </p:cNvSpPr>
          <p:nvPr>
            <p:ph type="sldNum" sz="quarter" idx="12"/>
          </p:nvPr>
        </p:nvSpPr>
        <p:spPr/>
        <p:txBody>
          <a:bodyPr/>
          <a:lstStyle/>
          <a:p>
            <a:fld id="{5075537C-CA84-1446-933C-8E9D027F9201}" type="slidenum">
              <a:rPr lang="en-US" noProof="0" smtClean="0"/>
              <a:t>11</a:t>
            </a:fld>
            <a:endParaRPr lang="en-US" noProof="0" dirty="0"/>
          </a:p>
        </p:txBody>
      </p:sp>
      <p:sp>
        <p:nvSpPr>
          <p:cNvPr id="3" name="Text Placeholder 2">
            <a:extLst>
              <a:ext uri="{FF2B5EF4-FFF2-40B4-BE49-F238E27FC236}">
                <a16:creationId xmlns:a16="http://schemas.microsoft.com/office/drawing/2014/main" id="{300E82C5-3B75-B4B2-4C91-6D66095C2821}"/>
              </a:ext>
            </a:extLst>
          </p:cNvPr>
          <p:cNvSpPr>
            <a:spLocks noGrp="1"/>
          </p:cNvSpPr>
          <p:nvPr>
            <p:ph type="body" sz="half" idx="4294967295"/>
          </p:nvPr>
        </p:nvSpPr>
        <p:spPr>
          <a:xfrm>
            <a:off x="734028" y="1392500"/>
            <a:ext cx="4957645" cy="4633074"/>
          </a:xfrm>
          <a:prstGeom prst="rect">
            <a:avLst/>
          </a:prstGeom>
        </p:spPr>
        <p:txBody>
          <a:bodyPr lIns="91440" tIns="45720" rIns="91440" bIns="45720" anchor="t">
            <a:noAutofit/>
          </a:bodyPr>
          <a:lstStyle/>
          <a:p>
            <a:pPr marL="0" indent="0">
              <a:buNone/>
            </a:pPr>
            <a:endParaRPr lang="en-US" sz="1600" noProof="0" dirty="0">
              <a:solidFill>
                <a:schemeClr val="accent3">
                  <a:lumMod val="25000"/>
                </a:schemeClr>
              </a:solidFill>
              <a:latin typeface="Abadi" panose="020B0604020104020204" pitchFamily="34" charset="0"/>
            </a:endParaRPr>
          </a:p>
          <a:p>
            <a:r>
              <a:rPr lang="en-US" sz="1600" noProof="0" dirty="0">
                <a:solidFill>
                  <a:schemeClr val="accent3">
                    <a:lumMod val="25000"/>
                  </a:schemeClr>
                </a:solidFill>
                <a:latin typeface="Abadi" panose="020B0604020104020204" pitchFamily="34" charset="0"/>
              </a:rPr>
              <a:t>All tables were parsed from the HTML and converted into Pandas </a:t>
            </a:r>
            <a:r>
              <a:rPr lang="en-US" sz="1600" noProof="0" dirty="0" err="1">
                <a:solidFill>
                  <a:schemeClr val="accent3">
                    <a:lumMod val="25000"/>
                  </a:schemeClr>
                </a:solidFill>
                <a:latin typeface="Abadi" panose="020B0604020104020204" pitchFamily="34" charset="0"/>
              </a:rPr>
              <a:t>DataFrame</a:t>
            </a:r>
            <a:r>
              <a:rPr lang="en-US" sz="1600" noProof="0" dirty="0">
                <a:solidFill>
                  <a:schemeClr val="accent3">
                    <a:lumMod val="25000"/>
                  </a:schemeClr>
                </a:solidFill>
                <a:latin typeface="Abadi" panose="020B0604020104020204" pitchFamily="34" charset="0"/>
              </a:rPr>
              <a:t> for analysis.</a:t>
            </a:r>
          </a:p>
          <a:p>
            <a:pPr>
              <a:lnSpc>
                <a:spcPct val="100000"/>
              </a:lnSpc>
              <a:spcBef>
                <a:spcPts val="1400"/>
              </a:spcBef>
            </a:pPr>
            <a:endParaRPr lang="en-US" sz="1600" noProof="0" dirty="0">
              <a:solidFill>
                <a:schemeClr val="accent3">
                  <a:lumMod val="25000"/>
                </a:schemeClr>
              </a:solidFill>
              <a:latin typeface="Abadi" panose="020B0604020104020204" pitchFamily="34" charset="0"/>
            </a:endParaRPr>
          </a:p>
          <a:p>
            <a:pPr>
              <a:lnSpc>
                <a:spcPct val="100000"/>
              </a:lnSpc>
              <a:spcBef>
                <a:spcPts val="1400"/>
              </a:spcBef>
            </a:pPr>
            <a:r>
              <a:rPr lang="en-US" sz="1600" noProof="0" dirty="0">
                <a:solidFill>
                  <a:schemeClr val="accent3">
                    <a:lumMod val="25000"/>
                  </a:schemeClr>
                </a:solidFill>
                <a:latin typeface="Abadi" panose="020B0604020104020204" pitchFamily="34" charset="0"/>
              </a:rPr>
              <a:t>For more details, refer to the notebook at:</a:t>
            </a:r>
          </a:p>
          <a:p>
            <a:pPr marL="0" indent="0">
              <a:lnSpc>
                <a:spcPct val="100000"/>
              </a:lnSpc>
              <a:spcBef>
                <a:spcPts val="1400"/>
              </a:spcBef>
              <a:buNone/>
            </a:pPr>
            <a:r>
              <a:rPr lang="en-US" sz="1600" noProof="0" dirty="0">
                <a:solidFill>
                  <a:schemeClr val="accent3">
                    <a:lumMod val="25000"/>
                  </a:schemeClr>
                </a:solidFill>
                <a:latin typeface="Abadi" panose="020B0604020104020204" pitchFamily="34" charset="0"/>
                <a:hlinkClick r:id="rId3"/>
              </a:rPr>
              <a:t>https://github.com/rbaladron/IBM-Data_Science-Capstone-Project/blob/fdf1fe6efa7643c379978d743b522b89e5754190/IBM-Data_Science_Capstone_Project/02_SpaceX_data_collection_web_scraping.ipynb</a:t>
            </a:r>
            <a:endParaRPr lang="en-US" sz="1600" noProof="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F0F077DA-A80B-6223-A94A-D1333E60CA2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noProof="0" dirty="0">
              <a:solidFill>
                <a:srgbClr val="1C7DDB"/>
              </a:solidFill>
              <a:latin typeface="Abadi"/>
            </a:endParaRPr>
          </a:p>
        </p:txBody>
      </p:sp>
      <p:sp>
        <p:nvSpPr>
          <p:cNvPr id="11" name="Title 1">
            <a:extLst>
              <a:ext uri="{FF2B5EF4-FFF2-40B4-BE49-F238E27FC236}">
                <a16:creationId xmlns:a16="http://schemas.microsoft.com/office/drawing/2014/main" id="{D63F105F-8DA1-E0EE-6392-E1B4D67C564B}"/>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Data Collection - Scraping</a:t>
            </a:r>
            <a:endParaRPr lang="en-US" noProof="0" dirty="0">
              <a:solidFill>
                <a:srgbClr val="0B49CB"/>
              </a:solidFill>
            </a:endParaRPr>
          </a:p>
        </p:txBody>
      </p:sp>
      <p:sp>
        <p:nvSpPr>
          <p:cNvPr id="2" name="Content Placeholder 4">
            <a:extLst>
              <a:ext uri="{FF2B5EF4-FFF2-40B4-BE49-F238E27FC236}">
                <a16:creationId xmlns:a16="http://schemas.microsoft.com/office/drawing/2014/main" id="{D8FD0955-1723-BE8B-31CF-8E8D8103D076}"/>
              </a:ext>
            </a:extLst>
          </p:cNvPr>
          <p:cNvSpPr txBox="1">
            <a:spLocks/>
          </p:cNvSpPr>
          <p:nvPr/>
        </p:nvSpPr>
        <p:spPr>
          <a:xfrm>
            <a:off x="5824611" y="1392500"/>
            <a:ext cx="5461000" cy="4480674"/>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noProof="0" dirty="0">
              <a:solidFill>
                <a:srgbClr val="1C7DDB"/>
              </a:solidFill>
              <a:latin typeface="Abadi"/>
            </a:endParaRPr>
          </a:p>
          <a:p>
            <a:pPr marL="0" indent="0">
              <a:buFont typeface="Arial" panose="020B0604020202020204" pitchFamily="34" charset="0"/>
              <a:buNone/>
            </a:pPr>
            <a:endParaRPr lang="en-US" sz="2200" noProof="0" dirty="0">
              <a:solidFill>
                <a:srgbClr val="1C7DDB"/>
              </a:solidFill>
              <a:latin typeface="Abadi"/>
            </a:endParaRPr>
          </a:p>
          <a:p>
            <a:pPr marL="0" indent="0">
              <a:buFont typeface="Arial" panose="020B0604020202020204" pitchFamily="34" charset="0"/>
              <a:buNone/>
            </a:pPr>
            <a:endParaRPr lang="en-US" sz="2200" noProof="0" dirty="0">
              <a:solidFill>
                <a:srgbClr val="1C7DDB"/>
              </a:solidFill>
              <a:latin typeface="Abadi"/>
            </a:endParaRPr>
          </a:p>
          <a:p>
            <a:pPr marL="0" indent="0">
              <a:buFont typeface="Arial" panose="020B0604020202020204" pitchFamily="34" charset="0"/>
              <a:buNone/>
            </a:pPr>
            <a:endParaRPr lang="en-US" sz="2200" noProof="0" dirty="0">
              <a:solidFill>
                <a:srgbClr val="1C7DDB"/>
              </a:solidFill>
              <a:latin typeface="Abadi"/>
            </a:endParaRPr>
          </a:p>
          <a:p>
            <a:pPr marL="0" indent="0">
              <a:buNone/>
            </a:pPr>
            <a:r>
              <a:rPr lang="en-US" sz="2200" noProof="0" dirty="0">
                <a:solidFill>
                  <a:srgbClr val="1C7DDB"/>
                </a:solidFill>
                <a:latin typeface="Abadi"/>
              </a:rPr>
              <a:t>Place your flowchart of web scraping here</a:t>
            </a:r>
            <a:endParaRPr lang="en-US" noProof="0" dirty="0">
              <a:cs typeface="Calibri"/>
            </a:endParaRPr>
          </a:p>
        </p:txBody>
      </p:sp>
      <p:sp>
        <p:nvSpPr>
          <p:cNvPr id="5" name="Rectángulo 4">
            <a:extLst>
              <a:ext uri="{FF2B5EF4-FFF2-40B4-BE49-F238E27FC236}">
                <a16:creationId xmlns:a16="http://schemas.microsoft.com/office/drawing/2014/main" id="{92848738-9630-14C0-EFAF-436E14FE2C7C}"/>
              </a:ext>
            </a:extLst>
          </p:cNvPr>
          <p:cNvSpPr/>
          <p:nvPr/>
        </p:nvSpPr>
        <p:spPr>
          <a:xfrm>
            <a:off x="5824611" y="1392500"/>
            <a:ext cx="5461000" cy="4673527"/>
          </a:xfrm>
          <a:prstGeom prst="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8" name="Imagen 7" descr="Imagen que contiene Texto&#10;&#10;Descripción generada automáticamente">
            <a:extLst>
              <a:ext uri="{FF2B5EF4-FFF2-40B4-BE49-F238E27FC236}">
                <a16:creationId xmlns:a16="http://schemas.microsoft.com/office/drawing/2014/main" id="{576299D6-8328-9568-37CB-1843C29AAA4F}"/>
              </a:ext>
            </a:extLst>
          </p:cNvPr>
          <p:cNvPicPr>
            <a:picLocks noChangeAspect="1"/>
          </p:cNvPicPr>
          <p:nvPr/>
        </p:nvPicPr>
        <p:blipFill>
          <a:blip r:embed="rId4"/>
          <a:stretch>
            <a:fillRect/>
          </a:stretch>
        </p:blipFill>
        <p:spPr>
          <a:xfrm>
            <a:off x="6096000" y="1421823"/>
            <a:ext cx="3726094" cy="4263496"/>
          </a:xfrm>
          <a:prstGeom prst="rect">
            <a:avLst/>
          </a:prstGeom>
        </p:spPr>
      </p:pic>
      <p:pic>
        <p:nvPicPr>
          <p:cNvPr id="10" name="Imagen 9">
            <a:extLst>
              <a:ext uri="{FF2B5EF4-FFF2-40B4-BE49-F238E27FC236}">
                <a16:creationId xmlns:a16="http://schemas.microsoft.com/office/drawing/2014/main" id="{73701537-4C1B-9A54-FF4A-5C61393874E3}"/>
              </a:ext>
            </a:extLst>
          </p:cNvPr>
          <p:cNvPicPr>
            <a:picLocks noChangeAspect="1"/>
          </p:cNvPicPr>
          <p:nvPr/>
        </p:nvPicPr>
        <p:blipFill>
          <a:blip r:embed="rId5"/>
          <a:stretch>
            <a:fillRect/>
          </a:stretch>
        </p:blipFill>
        <p:spPr>
          <a:xfrm>
            <a:off x="6096000" y="5738966"/>
            <a:ext cx="3726094" cy="327061"/>
          </a:xfrm>
          <a:prstGeom prst="rect">
            <a:avLst/>
          </a:prstGeom>
        </p:spPr>
      </p:pic>
    </p:spTree>
    <p:extLst>
      <p:ext uri="{BB962C8B-B14F-4D97-AF65-F5344CB8AC3E}">
        <p14:creationId xmlns:p14="http://schemas.microsoft.com/office/powerpoint/2010/main" val="3411828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noProof="0" smtClean="0"/>
              <a:t>12</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050389" cy="4351338"/>
          </a:xfrm>
          <a:prstGeom prst="rect">
            <a:avLst/>
          </a:prstGeom>
        </p:spPr>
        <p:txBody>
          <a:bodyPr/>
          <a:lstStyle/>
          <a:p>
            <a:r>
              <a:rPr lang="en-US" sz="2200" noProof="0" dirty="0">
                <a:latin typeface="Abadi" panose="020B0604020104020204" pitchFamily="34" charset="0"/>
              </a:rPr>
              <a:t>In this analysis, we will conduct Exploratory Data Analysis (EDA) to identify patterns in the data and determine the appropriate labels for training supervised models.</a:t>
            </a:r>
          </a:p>
          <a:p>
            <a:r>
              <a:rPr lang="en-US" sz="2200" noProof="0" dirty="0">
                <a:latin typeface="Abadi" panose="020B0604020104020204" pitchFamily="34" charset="0"/>
              </a:rPr>
              <a:t>The dataset contains several instances where the booster did not land successfully. In some cases, a landing attempt failed due to an accident. For example, True Ocean indicates a successful landing in a specific ocean region, while False Ocean indicates an unsuccessful landing in the ocean. Similarly, True RTLS denotes a successful landing on a ground pad, while False RTLS indicates an unsuccessful landing on a ground pad. True ASDS represents a successful landing on a drone ship, and False ASDS indicates an unsuccessful landing on a drone ship.</a:t>
            </a:r>
          </a:p>
          <a:p>
            <a:r>
              <a:rPr lang="en-US" sz="2200" noProof="0" dirty="0">
                <a:latin typeface="Abadi" panose="020B0604020104020204" pitchFamily="34" charset="0"/>
              </a:rPr>
              <a:t>The landing outcomes will be converted into training labels, where 1 indicates a successful landing and 0 indicates an unsuccessful landing.</a:t>
            </a:r>
          </a:p>
          <a:p>
            <a:endParaRPr lang="en-US" noProof="0" dirty="0"/>
          </a:p>
          <a:p>
            <a:endParaRPr lang="en-US" noProof="0" dirty="0"/>
          </a:p>
          <a:p>
            <a:endParaRPr lang="en-US" noProof="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FDDD9E2E-97D9-F725-CEAF-161BBC9A1A9B}"/>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3157AC-B42F-0493-544E-D082B4ECE85F}"/>
              </a:ext>
            </a:extLst>
          </p:cNvPr>
          <p:cNvSpPr>
            <a:spLocks noGrp="1"/>
          </p:cNvSpPr>
          <p:nvPr>
            <p:ph type="sldNum" sz="quarter" idx="12"/>
          </p:nvPr>
        </p:nvSpPr>
        <p:spPr/>
        <p:txBody>
          <a:bodyPr/>
          <a:lstStyle/>
          <a:p>
            <a:fld id="{5075537C-CA84-1446-933C-8E9D027F9201}" type="slidenum">
              <a:rPr lang="en-US" noProof="0" smtClean="0"/>
              <a:t>13</a:t>
            </a:fld>
            <a:endParaRPr lang="en-US" noProof="0" dirty="0"/>
          </a:p>
        </p:txBody>
      </p:sp>
      <p:sp>
        <p:nvSpPr>
          <p:cNvPr id="3" name="Text Placeholder 2">
            <a:extLst>
              <a:ext uri="{FF2B5EF4-FFF2-40B4-BE49-F238E27FC236}">
                <a16:creationId xmlns:a16="http://schemas.microsoft.com/office/drawing/2014/main" id="{FDBEA745-2521-73A2-9112-008A4F2D61CC}"/>
              </a:ext>
            </a:extLst>
          </p:cNvPr>
          <p:cNvSpPr>
            <a:spLocks noGrp="1"/>
          </p:cNvSpPr>
          <p:nvPr>
            <p:ph type="body" sz="half" idx="4294967295"/>
          </p:nvPr>
        </p:nvSpPr>
        <p:spPr>
          <a:xfrm>
            <a:off x="734028" y="1392500"/>
            <a:ext cx="4957645" cy="4774450"/>
          </a:xfrm>
          <a:prstGeom prst="rect">
            <a:avLst/>
          </a:prstGeom>
        </p:spPr>
        <p:txBody>
          <a:bodyPr lIns="91440" tIns="45720" rIns="91440" bIns="45720" anchor="t">
            <a:noAutofit/>
          </a:bodyPr>
          <a:lstStyle/>
          <a:p>
            <a:r>
              <a:rPr lang="en-US" sz="1600" noProof="0" dirty="0">
                <a:latin typeface="Abadi" panose="020B0604020104020204" pitchFamily="34" charset="0"/>
              </a:rPr>
              <a:t>The dataset includes several SpaceX launch facilities, such as:</a:t>
            </a:r>
          </a:p>
          <a:p>
            <a:pPr>
              <a:buFont typeface="Arial" panose="020B0604020202020204" pitchFamily="34" charset="0"/>
              <a:buChar char="•"/>
            </a:pPr>
            <a:r>
              <a:rPr lang="en-US" sz="1600" noProof="0" dirty="0">
                <a:latin typeface="Abadi" panose="020B0604020104020204" pitchFamily="34" charset="0"/>
              </a:rPr>
              <a:t>Cape Canaveral Space Launch Complex 40 (CCAFS LC-40)</a:t>
            </a:r>
          </a:p>
          <a:p>
            <a:pPr>
              <a:buFont typeface="Arial" panose="020B0604020202020204" pitchFamily="34" charset="0"/>
              <a:buChar char="•"/>
            </a:pPr>
            <a:r>
              <a:rPr lang="en-US" sz="1600" noProof="0" dirty="0">
                <a:latin typeface="Abadi" panose="020B0604020104020204" pitchFamily="34" charset="0"/>
              </a:rPr>
              <a:t>Vandenberg Air Force Base Space Launch Complex 4E (SLC-4E)</a:t>
            </a:r>
          </a:p>
          <a:p>
            <a:pPr>
              <a:buFont typeface="Arial" panose="020B0604020202020204" pitchFamily="34" charset="0"/>
              <a:buChar char="•"/>
            </a:pPr>
            <a:r>
              <a:rPr lang="en-US" sz="1600" noProof="0" dirty="0">
                <a:latin typeface="Abadi" panose="020B0604020104020204" pitchFamily="34" charset="0"/>
              </a:rPr>
              <a:t>Kennedy Space Center Launch Complex 39A (KSC LC-39A)</a:t>
            </a:r>
          </a:p>
          <a:p>
            <a:r>
              <a:rPr lang="en-US" sz="1600" noProof="0" dirty="0">
                <a:latin typeface="Abadi" panose="020B0604020104020204" pitchFamily="34" charset="0"/>
              </a:rPr>
              <a:t>Each launch location is recorded in the </a:t>
            </a:r>
            <a:r>
              <a:rPr lang="en-US" sz="1600" b="1" noProof="0" dirty="0" err="1">
                <a:latin typeface="Abadi" panose="020B0604020104020204" pitchFamily="34" charset="0"/>
              </a:rPr>
              <a:t>LaunchSite</a:t>
            </a:r>
            <a:r>
              <a:rPr lang="en-US" sz="1600" noProof="0" dirty="0">
                <a:latin typeface="Abadi" panose="020B0604020104020204" pitchFamily="34" charset="0"/>
              </a:rPr>
              <a:t> column.</a:t>
            </a:r>
            <a:endParaRPr lang="en-US" sz="1600" noProof="0" dirty="0">
              <a:solidFill>
                <a:schemeClr val="accent3">
                  <a:lumMod val="25000"/>
                </a:schemeClr>
              </a:solidFill>
              <a:latin typeface="Abadi" panose="020B0604020104020204" pitchFamily="34" charset="0"/>
            </a:endParaRPr>
          </a:p>
          <a:p>
            <a:pPr>
              <a:lnSpc>
                <a:spcPct val="100000"/>
              </a:lnSpc>
              <a:spcBef>
                <a:spcPts val="1400"/>
              </a:spcBef>
            </a:pPr>
            <a:r>
              <a:rPr lang="en-US" sz="1600" noProof="0" dirty="0">
                <a:solidFill>
                  <a:schemeClr val="accent3">
                    <a:lumMod val="25000"/>
                  </a:schemeClr>
                </a:solidFill>
                <a:latin typeface="Abadi" panose="020B0604020104020204" pitchFamily="34" charset="0"/>
              </a:rPr>
              <a:t>For more details, refer to the notebook at:</a:t>
            </a:r>
          </a:p>
          <a:p>
            <a:pPr marL="0" indent="0">
              <a:lnSpc>
                <a:spcPct val="100000"/>
              </a:lnSpc>
              <a:spcBef>
                <a:spcPts val="1400"/>
              </a:spcBef>
              <a:buNone/>
            </a:pPr>
            <a:r>
              <a:rPr lang="en-US" sz="1600" noProof="0" dirty="0">
                <a:solidFill>
                  <a:schemeClr val="accent3">
                    <a:lumMod val="25000"/>
                  </a:schemeClr>
                </a:solidFill>
                <a:latin typeface="Abadi" panose="020B0604020104020204" pitchFamily="34" charset="0"/>
                <a:hlinkClick r:id="rId4"/>
              </a:rPr>
              <a:t>https://github.com/rbaladron/IBM-Data_Science-Capstone-Project/blob/fdf1fe6efa7643c379978d743b522b89e5754190/IBM-Data_Science_Capstone_Project/03_SpaceX_Data%20_wrangling.ipynb</a:t>
            </a:r>
            <a:endParaRPr lang="en-US" sz="1600" noProof="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B9196B2-1AB5-057E-EF29-B1CE709CADB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noProof="0" dirty="0">
              <a:solidFill>
                <a:srgbClr val="1C7DDB"/>
              </a:solidFill>
              <a:latin typeface="Abadi"/>
            </a:endParaRPr>
          </a:p>
        </p:txBody>
      </p:sp>
      <p:sp>
        <p:nvSpPr>
          <p:cNvPr id="11" name="Title 1">
            <a:extLst>
              <a:ext uri="{FF2B5EF4-FFF2-40B4-BE49-F238E27FC236}">
                <a16:creationId xmlns:a16="http://schemas.microsoft.com/office/drawing/2014/main" id="{53E13671-F470-0392-E111-A6CC0ADE48C5}"/>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Data Wrangling</a:t>
            </a:r>
            <a:endParaRPr lang="en-US" noProof="0" dirty="0">
              <a:solidFill>
                <a:srgbClr val="0B49CB"/>
              </a:solidFill>
            </a:endParaRPr>
          </a:p>
        </p:txBody>
      </p:sp>
      <p:sp>
        <p:nvSpPr>
          <p:cNvPr id="2" name="Content Placeholder 4">
            <a:extLst>
              <a:ext uri="{FF2B5EF4-FFF2-40B4-BE49-F238E27FC236}">
                <a16:creationId xmlns:a16="http://schemas.microsoft.com/office/drawing/2014/main" id="{63E1F68E-AFC4-3F8F-046F-B086A80CCE36}"/>
              </a:ext>
            </a:extLst>
          </p:cNvPr>
          <p:cNvSpPr txBox="1">
            <a:spLocks/>
          </p:cNvSpPr>
          <p:nvPr/>
        </p:nvSpPr>
        <p:spPr>
          <a:xfrm>
            <a:off x="5824611" y="1392500"/>
            <a:ext cx="5461000" cy="4480674"/>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noProof="0" dirty="0">
              <a:solidFill>
                <a:srgbClr val="1C7DDB"/>
              </a:solidFill>
              <a:latin typeface="Abadi"/>
            </a:endParaRPr>
          </a:p>
          <a:p>
            <a:pPr marL="0" indent="0">
              <a:buFont typeface="Arial" panose="020B0604020202020204" pitchFamily="34" charset="0"/>
              <a:buNone/>
            </a:pPr>
            <a:endParaRPr lang="en-US" sz="2200" noProof="0" dirty="0">
              <a:solidFill>
                <a:srgbClr val="1C7DDB"/>
              </a:solidFill>
              <a:latin typeface="Abadi"/>
            </a:endParaRPr>
          </a:p>
          <a:p>
            <a:pPr marL="0" indent="0">
              <a:buFont typeface="Arial" panose="020B0604020202020204" pitchFamily="34" charset="0"/>
              <a:buNone/>
            </a:pPr>
            <a:endParaRPr lang="en-US" sz="2200" noProof="0" dirty="0">
              <a:solidFill>
                <a:srgbClr val="1C7DDB"/>
              </a:solidFill>
              <a:latin typeface="Abadi"/>
            </a:endParaRPr>
          </a:p>
          <a:p>
            <a:pPr marL="0" indent="0">
              <a:buFont typeface="Arial" panose="020B0604020202020204" pitchFamily="34" charset="0"/>
              <a:buNone/>
            </a:pPr>
            <a:endParaRPr lang="en-US" sz="2200" noProof="0" dirty="0">
              <a:solidFill>
                <a:srgbClr val="1C7DDB"/>
              </a:solidFill>
              <a:latin typeface="Abadi"/>
            </a:endParaRPr>
          </a:p>
          <a:p>
            <a:pPr marL="0" indent="0">
              <a:buNone/>
            </a:pPr>
            <a:r>
              <a:rPr lang="en-US" sz="2200" noProof="0" dirty="0">
                <a:solidFill>
                  <a:srgbClr val="1C7DDB"/>
                </a:solidFill>
                <a:latin typeface="Abadi"/>
              </a:rPr>
              <a:t>Place your flowchart of web scraping here</a:t>
            </a:r>
            <a:endParaRPr lang="en-US" noProof="0" dirty="0">
              <a:cs typeface="Calibri"/>
            </a:endParaRPr>
          </a:p>
        </p:txBody>
      </p:sp>
      <p:sp>
        <p:nvSpPr>
          <p:cNvPr id="5" name="Rectángulo 4">
            <a:extLst>
              <a:ext uri="{FF2B5EF4-FFF2-40B4-BE49-F238E27FC236}">
                <a16:creationId xmlns:a16="http://schemas.microsoft.com/office/drawing/2014/main" id="{BBC42DF3-676F-7D2A-1C6B-83830B6AE232}"/>
              </a:ext>
            </a:extLst>
          </p:cNvPr>
          <p:cNvSpPr/>
          <p:nvPr/>
        </p:nvSpPr>
        <p:spPr>
          <a:xfrm>
            <a:off x="5824611" y="1392500"/>
            <a:ext cx="5461000" cy="4633073"/>
          </a:xfrm>
          <a:prstGeom prst="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9" name="Imagen 8" descr="Interfaz de usuario gráfica, Texto, Aplicación, Chat o mensaje de texto, Correo electrónico&#10;&#10;Descripción generada automáticamente">
            <a:extLst>
              <a:ext uri="{FF2B5EF4-FFF2-40B4-BE49-F238E27FC236}">
                <a16:creationId xmlns:a16="http://schemas.microsoft.com/office/drawing/2014/main" id="{A432911E-5EC9-7A30-4E81-A5FAA2181668}"/>
              </a:ext>
            </a:extLst>
          </p:cNvPr>
          <p:cNvPicPr>
            <a:picLocks noChangeAspect="1"/>
          </p:cNvPicPr>
          <p:nvPr/>
        </p:nvPicPr>
        <p:blipFill>
          <a:blip r:embed="rId5"/>
          <a:stretch>
            <a:fillRect/>
          </a:stretch>
        </p:blipFill>
        <p:spPr>
          <a:xfrm>
            <a:off x="5999576" y="1963998"/>
            <a:ext cx="5111070" cy="2436552"/>
          </a:xfrm>
          <a:prstGeom prst="rect">
            <a:avLst/>
          </a:prstGeom>
        </p:spPr>
      </p:pic>
    </p:spTree>
    <p:extLst>
      <p:ext uri="{BB962C8B-B14F-4D97-AF65-F5344CB8AC3E}">
        <p14:creationId xmlns:p14="http://schemas.microsoft.com/office/powerpoint/2010/main" val="2028620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C47C5F31-D74B-8012-1EB8-2C62E438627B}"/>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88E1DD2-E8B9-B5A2-0E65-BB3DAADB7EF7}"/>
              </a:ext>
            </a:extLst>
          </p:cNvPr>
          <p:cNvSpPr>
            <a:spLocks noGrp="1"/>
          </p:cNvSpPr>
          <p:nvPr>
            <p:ph type="sldNum" sz="quarter" idx="12"/>
          </p:nvPr>
        </p:nvSpPr>
        <p:spPr/>
        <p:txBody>
          <a:bodyPr/>
          <a:lstStyle/>
          <a:p>
            <a:fld id="{5075537C-CA84-1446-933C-8E9D027F9201}" type="slidenum">
              <a:rPr lang="en-US" noProof="0" smtClean="0"/>
              <a:t>14</a:t>
            </a:fld>
            <a:endParaRPr lang="en-US" noProof="0" dirty="0"/>
          </a:p>
        </p:txBody>
      </p:sp>
      <p:sp>
        <p:nvSpPr>
          <p:cNvPr id="4" name="Title 1">
            <a:extLst>
              <a:ext uri="{FF2B5EF4-FFF2-40B4-BE49-F238E27FC236}">
                <a16:creationId xmlns:a16="http://schemas.microsoft.com/office/drawing/2014/main" id="{8C538AC0-98E7-BB2C-E2D8-656EF5B3140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noProof="0" dirty="0">
              <a:solidFill>
                <a:srgbClr val="1C7DDB"/>
              </a:solidFill>
              <a:latin typeface="Abadi"/>
            </a:endParaRPr>
          </a:p>
        </p:txBody>
      </p:sp>
      <p:sp>
        <p:nvSpPr>
          <p:cNvPr id="11" name="Title 1">
            <a:extLst>
              <a:ext uri="{FF2B5EF4-FFF2-40B4-BE49-F238E27FC236}">
                <a16:creationId xmlns:a16="http://schemas.microsoft.com/office/drawing/2014/main" id="{C60E69BB-A0EC-3E53-4068-9D432693D85C}"/>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Data Wrangling</a:t>
            </a:r>
            <a:endParaRPr lang="en-US" noProof="0" dirty="0">
              <a:solidFill>
                <a:srgbClr val="0B49CB"/>
              </a:solidFill>
            </a:endParaRPr>
          </a:p>
        </p:txBody>
      </p:sp>
      <p:sp>
        <p:nvSpPr>
          <p:cNvPr id="2" name="Content Placeholder 4">
            <a:extLst>
              <a:ext uri="{FF2B5EF4-FFF2-40B4-BE49-F238E27FC236}">
                <a16:creationId xmlns:a16="http://schemas.microsoft.com/office/drawing/2014/main" id="{84530A70-0EC5-16EA-CCAF-CBA378517D2D}"/>
              </a:ext>
            </a:extLst>
          </p:cNvPr>
          <p:cNvSpPr txBox="1">
            <a:spLocks/>
          </p:cNvSpPr>
          <p:nvPr/>
        </p:nvSpPr>
        <p:spPr>
          <a:xfrm>
            <a:off x="5824611" y="1392500"/>
            <a:ext cx="5461000" cy="4480674"/>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noProof="0" dirty="0">
              <a:solidFill>
                <a:srgbClr val="1C7DDB"/>
              </a:solidFill>
              <a:latin typeface="Abadi"/>
            </a:endParaRPr>
          </a:p>
          <a:p>
            <a:pPr marL="0" indent="0">
              <a:buFont typeface="Arial" panose="020B0604020202020204" pitchFamily="34" charset="0"/>
              <a:buNone/>
            </a:pPr>
            <a:endParaRPr lang="en-US" sz="2200" noProof="0" dirty="0">
              <a:solidFill>
                <a:srgbClr val="1C7DDB"/>
              </a:solidFill>
              <a:latin typeface="Abadi"/>
            </a:endParaRPr>
          </a:p>
          <a:p>
            <a:pPr marL="0" indent="0">
              <a:buFont typeface="Arial" panose="020B0604020202020204" pitchFamily="34" charset="0"/>
              <a:buNone/>
            </a:pPr>
            <a:endParaRPr lang="en-US" sz="2200" noProof="0" dirty="0">
              <a:solidFill>
                <a:srgbClr val="1C7DDB"/>
              </a:solidFill>
              <a:latin typeface="Abadi"/>
            </a:endParaRPr>
          </a:p>
          <a:p>
            <a:pPr marL="0" indent="0">
              <a:buFont typeface="Arial" panose="020B0604020202020204" pitchFamily="34" charset="0"/>
              <a:buNone/>
            </a:pPr>
            <a:endParaRPr lang="en-US" sz="2200" noProof="0" dirty="0">
              <a:solidFill>
                <a:srgbClr val="1C7DDB"/>
              </a:solidFill>
              <a:latin typeface="Abadi"/>
            </a:endParaRPr>
          </a:p>
          <a:p>
            <a:pPr marL="0" indent="0">
              <a:buNone/>
            </a:pPr>
            <a:r>
              <a:rPr lang="en-US" sz="2200" noProof="0" dirty="0">
                <a:solidFill>
                  <a:srgbClr val="1C7DDB"/>
                </a:solidFill>
                <a:latin typeface="Abadi"/>
              </a:rPr>
              <a:t>Place your flowchart of web scraping here</a:t>
            </a:r>
            <a:endParaRPr lang="en-US" noProof="0" dirty="0">
              <a:cs typeface="Calibri"/>
            </a:endParaRPr>
          </a:p>
        </p:txBody>
      </p:sp>
      <p:sp>
        <p:nvSpPr>
          <p:cNvPr id="5" name="Rectángulo 4">
            <a:extLst>
              <a:ext uri="{FF2B5EF4-FFF2-40B4-BE49-F238E27FC236}">
                <a16:creationId xmlns:a16="http://schemas.microsoft.com/office/drawing/2014/main" id="{951E73FD-64D7-B9D4-1CEE-E38A3C657CDF}"/>
              </a:ext>
            </a:extLst>
          </p:cNvPr>
          <p:cNvSpPr/>
          <p:nvPr/>
        </p:nvSpPr>
        <p:spPr>
          <a:xfrm>
            <a:off x="5824611" y="1392500"/>
            <a:ext cx="5461000" cy="4633073"/>
          </a:xfrm>
          <a:prstGeom prst="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8" name="Imagen 7" descr="Texto, Carta&#10;&#10;Descripción generada automáticamente">
            <a:extLst>
              <a:ext uri="{FF2B5EF4-FFF2-40B4-BE49-F238E27FC236}">
                <a16:creationId xmlns:a16="http://schemas.microsoft.com/office/drawing/2014/main" id="{3CDEA535-A19A-C98D-0688-D5B8303FF20E}"/>
              </a:ext>
            </a:extLst>
          </p:cNvPr>
          <p:cNvPicPr>
            <a:picLocks noChangeAspect="1"/>
          </p:cNvPicPr>
          <p:nvPr/>
        </p:nvPicPr>
        <p:blipFill>
          <a:blip r:embed="rId4"/>
          <a:stretch>
            <a:fillRect/>
          </a:stretch>
        </p:blipFill>
        <p:spPr>
          <a:xfrm>
            <a:off x="5987300" y="1593958"/>
            <a:ext cx="4985499" cy="4256722"/>
          </a:xfrm>
          <a:prstGeom prst="rect">
            <a:avLst/>
          </a:prstGeom>
        </p:spPr>
      </p:pic>
      <p:pic>
        <p:nvPicPr>
          <p:cNvPr id="12" name="Imagen 11" descr="Diagrama, Esquemático&#10;&#10;Descripción generada automáticamente">
            <a:extLst>
              <a:ext uri="{FF2B5EF4-FFF2-40B4-BE49-F238E27FC236}">
                <a16:creationId xmlns:a16="http://schemas.microsoft.com/office/drawing/2014/main" id="{EB2800B8-39CA-9C24-4F26-9546CB1BA0DC}"/>
              </a:ext>
            </a:extLst>
          </p:cNvPr>
          <p:cNvPicPr>
            <a:picLocks noChangeAspect="1"/>
          </p:cNvPicPr>
          <p:nvPr/>
        </p:nvPicPr>
        <p:blipFill>
          <a:blip r:embed="rId5"/>
          <a:stretch>
            <a:fillRect/>
          </a:stretch>
        </p:blipFill>
        <p:spPr>
          <a:xfrm>
            <a:off x="577866" y="1593958"/>
            <a:ext cx="5074384" cy="3339992"/>
          </a:xfrm>
          <a:prstGeom prst="rect">
            <a:avLst/>
          </a:prstGeom>
        </p:spPr>
      </p:pic>
    </p:spTree>
    <p:extLst>
      <p:ext uri="{BB962C8B-B14F-4D97-AF65-F5344CB8AC3E}">
        <p14:creationId xmlns:p14="http://schemas.microsoft.com/office/powerpoint/2010/main" val="1172630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2FF01B18-2065-67B7-0DB6-9B8AD923C19D}"/>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42A6E30-EC7C-A20E-2CD5-6EF57C9876D0}"/>
              </a:ext>
            </a:extLst>
          </p:cNvPr>
          <p:cNvSpPr>
            <a:spLocks noGrp="1"/>
          </p:cNvSpPr>
          <p:nvPr>
            <p:ph type="sldNum" sz="quarter" idx="12"/>
          </p:nvPr>
        </p:nvSpPr>
        <p:spPr/>
        <p:txBody>
          <a:bodyPr/>
          <a:lstStyle/>
          <a:p>
            <a:fld id="{5075537C-CA84-1446-933C-8E9D027F9201}" type="slidenum">
              <a:rPr lang="en-US" noProof="0" smtClean="0"/>
              <a:t>15</a:t>
            </a:fld>
            <a:endParaRPr lang="en-US" noProof="0" dirty="0"/>
          </a:p>
        </p:txBody>
      </p:sp>
      <p:sp>
        <p:nvSpPr>
          <p:cNvPr id="4" name="Title 1">
            <a:extLst>
              <a:ext uri="{FF2B5EF4-FFF2-40B4-BE49-F238E27FC236}">
                <a16:creationId xmlns:a16="http://schemas.microsoft.com/office/drawing/2014/main" id="{8918FFED-6910-B329-7D54-59F8AA05C5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noProof="0" dirty="0">
              <a:solidFill>
                <a:srgbClr val="1C7DDB"/>
              </a:solidFill>
              <a:latin typeface="Abadi"/>
            </a:endParaRPr>
          </a:p>
        </p:txBody>
      </p:sp>
      <p:sp>
        <p:nvSpPr>
          <p:cNvPr id="11" name="Title 1">
            <a:extLst>
              <a:ext uri="{FF2B5EF4-FFF2-40B4-BE49-F238E27FC236}">
                <a16:creationId xmlns:a16="http://schemas.microsoft.com/office/drawing/2014/main" id="{7E46E052-B007-3DC2-6A9A-09A99282073E}"/>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Data Wrangling</a:t>
            </a:r>
            <a:endParaRPr lang="en-US" noProof="0" dirty="0">
              <a:solidFill>
                <a:srgbClr val="0B49CB"/>
              </a:solidFill>
            </a:endParaRPr>
          </a:p>
        </p:txBody>
      </p:sp>
      <p:pic>
        <p:nvPicPr>
          <p:cNvPr id="7" name="Imagen 6" descr="Interfaz de usuario gráfica, Texto, Aplicación&#10;&#10;Descripción generada automáticamente">
            <a:extLst>
              <a:ext uri="{FF2B5EF4-FFF2-40B4-BE49-F238E27FC236}">
                <a16:creationId xmlns:a16="http://schemas.microsoft.com/office/drawing/2014/main" id="{9B695765-56AF-43CA-56D0-1EF3B157E336}"/>
              </a:ext>
            </a:extLst>
          </p:cNvPr>
          <p:cNvPicPr>
            <a:picLocks noChangeAspect="1"/>
          </p:cNvPicPr>
          <p:nvPr/>
        </p:nvPicPr>
        <p:blipFill>
          <a:blip r:embed="rId4"/>
          <a:stretch>
            <a:fillRect/>
          </a:stretch>
        </p:blipFill>
        <p:spPr>
          <a:xfrm>
            <a:off x="6705600" y="2759887"/>
            <a:ext cx="4458530" cy="3113285"/>
          </a:xfrm>
          <a:prstGeom prst="rect">
            <a:avLst/>
          </a:prstGeom>
        </p:spPr>
      </p:pic>
      <p:sp>
        <p:nvSpPr>
          <p:cNvPr id="10" name="CuadroTexto 9">
            <a:extLst>
              <a:ext uri="{FF2B5EF4-FFF2-40B4-BE49-F238E27FC236}">
                <a16:creationId xmlns:a16="http://schemas.microsoft.com/office/drawing/2014/main" id="{D00DBB34-B38E-4111-19EC-0E979B73E9B4}"/>
              </a:ext>
            </a:extLst>
          </p:cNvPr>
          <p:cNvSpPr txBox="1"/>
          <p:nvPr/>
        </p:nvSpPr>
        <p:spPr>
          <a:xfrm>
            <a:off x="770011" y="1485337"/>
            <a:ext cx="6049889" cy="1200329"/>
          </a:xfrm>
          <a:prstGeom prst="rect">
            <a:avLst/>
          </a:prstGeom>
          <a:noFill/>
        </p:spPr>
        <p:txBody>
          <a:bodyPr wrap="square">
            <a:spAutoFit/>
          </a:bodyPr>
          <a:lstStyle/>
          <a:p>
            <a:r>
              <a:rPr lang="en-US" sz="1200" b="1" noProof="0" dirty="0"/>
              <a:t>Calculate the Number and Occurrence of Each Orbit and Mission Outcome</a:t>
            </a:r>
            <a:endParaRPr lang="en-US" sz="1200" noProof="0" dirty="0"/>
          </a:p>
          <a:p>
            <a:r>
              <a:rPr lang="en-US" sz="1200" noProof="0" dirty="0"/>
              <a:t>In this analysis, we will calculate:</a:t>
            </a:r>
          </a:p>
          <a:p>
            <a:pPr>
              <a:buFont typeface="Arial" panose="020B0604020202020204" pitchFamily="34" charset="0"/>
              <a:buChar char="•"/>
            </a:pPr>
            <a:r>
              <a:rPr lang="en-US" sz="1200" noProof="0" dirty="0"/>
              <a:t>The number and occurrence of each orbit type.</a:t>
            </a:r>
          </a:p>
          <a:p>
            <a:pPr>
              <a:buFont typeface="Arial" panose="020B0604020202020204" pitchFamily="34" charset="0"/>
              <a:buChar char="•"/>
            </a:pPr>
            <a:r>
              <a:rPr lang="en-US" sz="1200" noProof="0" dirty="0"/>
              <a:t>The number and occurrence of mission outcomes for each orbit type.</a:t>
            </a:r>
          </a:p>
          <a:p>
            <a:r>
              <a:rPr lang="en-US" sz="1200" noProof="0" dirty="0"/>
              <a:t>By analyzing the data, we can explore how different orbits correlate with mission success or failure.</a:t>
            </a:r>
          </a:p>
        </p:txBody>
      </p:sp>
      <p:pic>
        <p:nvPicPr>
          <p:cNvPr id="14" name="Imagen 13" descr="Interfaz de usuario gráfica, Texto, Aplicación, Correo electrónico&#10;&#10;Descripción generada automáticamente">
            <a:extLst>
              <a:ext uri="{FF2B5EF4-FFF2-40B4-BE49-F238E27FC236}">
                <a16:creationId xmlns:a16="http://schemas.microsoft.com/office/drawing/2014/main" id="{A41F870D-458C-214A-AF6A-9E753759868B}"/>
              </a:ext>
            </a:extLst>
          </p:cNvPr>
          <p:cNvPicPr>
            <a:picLocks noChangeAspect="1"/>
          </p:cNvPicPr>
          <p:nvPr/>
        </p:nvPicPr>
        <p:blipFill>
          <a:blip r:embed="rId5"/>
          <a:stretch>
            <a:fillRect/>
          </a:stretch>
        </p:blipFill>
        <p:spPr>
          <a:xfrm>
            <a:off x="770011" y="2760196"/>
            <a:ext cx="5270088" cy="3059579"/>
          </a:xfrm>
          <a:prstGeom prst="rect">
            <a:avLst/>
          </a:prstGeom>
        </p:spPr>
      </p:pic>
    </p:spTree>
    <p:extLst>
      <p:ext uri="{BB962C8B-B14F-4D97-AF65-F5344CB8AC3E}">
        <p14:creationId xmlns:p14="http://schemas.microsoft.com/office/powerpoint/2010/main" val="1377219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B52F530A-1499-7763-8AD4-E98068ED0ACA}"/>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CAA39E6-C026-54D4-EE17-D184CAD022E5}"/>
              </a:ext>
            </a:extLst>
          </p:cNvPr>
          <p:cNvSpPr>
            <a:spLocks noGrp="1"/>
          </p:cNvSpPr>
          <p:nvPr>
            <p:ph type="sldNum" sz="quarter" idx="12"/>
          </p:nvPr>
        </p:nvSpPr>
        <p:spPr/>
        <p:txBody>
          <a:bodyPr/>
          <a:lstStyle/>
          <a:p>
            <a:fld id="{5075537C-CA84-1446-933C-8E9D027F9201}" type="slidenum">
              <a:rPr lang="en-US" noProof="0" smtClean="0"/>
              <a:t>16</a:t>
            </a:fld>
            <a:endParaRPr lang="en-US" noProof="0" dirty="0"/>
          </a:p>
        </p:txBody>
      </p:sp>
      <p:sp>
        <p:nvSpPr>
          <p:cNvPr id="4" name="Title 1">
            <a:extLst>
              <a:ext uri="{FF2B5EF4-FFF2-40B4-BE49-F238E27FC236}">
                <a16:creationId xmlns:a16="http://schemas.microsoft.com/office/drawing/2014/main" id="{F5A14C99-21EC-37D5-69EF-0C51184514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noProof="0" dirty="0">
              <a:solidFill>
                <a:srgbClr val="1C7DDB"/>
              </a:solidFill>
              <a:latin typeface="Abadi"/>
            </a:endParaRPr>
          </a:p>
        </p:txBody>
      </p:sp>
      <p:sp>
        <p:nvSpPr>
          <p:cNvPr id="11" name="Title 1">
            <a:extLst>
              <a:ext uri="{FF2B5EF4-FFF2-40B4-BE49-F238E27FC236}">
                <a16:creationId xmlns:a16="http://schemas.microsoft.com/office/drawing/2014/main" id="{054BDE8C-74EF-19B9-5ADF-E59271698C21}"/>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Data Wrangling</a:t>
            </a:r>
            <a:endParaRPr lang="en-US" noProof="0" dirty="0">
              <a:solidFill>
                <a:srgbClr val="0B49CB"/>
              </a:solidFill>
            </a:endParaRPr>
          </a:p>
        </p:txBody>
      </p:sp>
      <p:sp>
        <p:nvSpPr>
          <p:cNvPr id="10" name="CuadroTexto 9">
            <a:extLst>
              <a:ext uri="{FF2B5EF4-FFF2-40B4-BE49-F238E27FC236}">
                <a16:creationId xmlns:a16="http://schemas.microsoft.com/office/drawing/2014/main" id="{AB3805A7-88E1-BF8F-6ECC-5CF244F60F01}"/>
              </a:ext>
            </a:extLst>
          </p:cNvPr>
          <p:cNvSpPr txBox="1"/>
          <p:nvPr/>
        </p:nvSpPr>
        <p:spPr>
          <a:xfrm>
            <a:off x="753990" y="1616319"/>
            <a:ext cx="3560836" cy="4452501"/>
          </a:xfrm>
          <a:prstGeom prst="rect">
            <a:avLst/>
          </a:prstGeom>
          <a:noFill/>
        </p:spPr>
        <p:txBody>
          <a:bodyPr wrap="square">
            <a:spAutoFit/>
          </a:bodyPr>
          <a:lstStyle/>
          <a:p>
            <a:r>
              <a:rPr lang="en-US" sz="1600" b="1" noProof="0" dirty="0"/>
              <a:t>Create a Landing Outcome Label from the Outcome Column</a:t>
            </a:r>
          </a:p>
          <a:p>
            <a:endParaRPr lang="en-US" sz="1600" noProof="0" dirty="0"/>
          </a:p>
          <a:p>
            <a:r>
              <a:rPr lang="en-US" sz="1200" noProof="0" dirty="0"/>
              <a:t>Using the </a:t>
            </a:r>
            <a:r>
              <a:rPr lang="en-US" sz="1200" b="1" noProof="0" dirty="0"/>
              <a:t>Outcome</a:t>
            </a:r>
            <a:r>
              <a:rPr lang="en-US" sz="1200" noProof="0" dirty="0"/>
              <a:t> column, we will create a new list where:</a:t>
            </a:r>
          </a:p>
          <a:p>
            <a:pPr>
              <a:buFont typeface="Arial" panose="020B0604020202020204" pitchFamily="34" charset="0"/>
              <a:buChar char="•"/>
            </a:pPr>
            <a:r>
              <a:rPr lang="en-US" sz="1200" noProof="0" dirty="0"/>
              <a:t>The element is 0 if the corresponding row in </a:t>
            </a:r>
            <a:r>
              <a:rPr lang="en-US" sz="1200" b="1" noProof="0" dirty="0"/>
              <a:t>Outcome</a:t>
            </a:r>
            <a:r>
              <a:rPr lang="en-US" sz="1200" noProof="0" dirty="0"/>
              <a:t> is in the set of </a:t>
            </a:r>
            <a:r>
              <a:rPr lang="en-US" sz="1200" noProof="0" dirty="0" err="1"/>
              <a:t>bad_outcome</a:t>
            </a:r>
            <a:r>
              <a:rPr lang="en-US" sz="1200" noProof="0" dirty="0"/>
              <a:t> (indicating a failed landing).</a:t>
            </a:r>
          </a:p>
          <a:p>
            <a:pPr>
              <a:buFont typeface="Arial" panose="020B0604020202020204" pitchFamily="34" charset="0"/>
              <a:buChar char="•"/>
            </a:pPr>
            <a:r>
              <a:rPr lang="en-US" sz="1200" noProof="0" dirty="0"/>
              <a:t>The element is 1 if the landing was successful.</a:t>
            </a:r>
          </a:p>
          <a:p>
            <a:r>
              <a:rPr lang="en-US" sz="1200" noProof="0" dirty="0"/>
              <a:t>This new list will be assigned to the variable </a:t>
            </a:r>
            <a:r>
              <a:rPr lang="en-US" sz="1200" b="1" noProof="0" dirty="0" err="1"/>
              <a:t>landing_class</a:t>
            </a:r>
            <a:r>
              <a:rPr lang="en-US" sz="1200" noProof="0" dirty="0"/>
              <a:t>.</a:t>
            </a:r>
          </a:p>
          <a:p>
            <a:endParaRPr lang="en-US" sz="1600" noProof="0" dirty="0"/>
          </a:p>
          <a:p>
            <a:pPr>
              <a:lnSpc>
                <a:spcPct val="100000"/>
              </a:lnSpc>
              <a:spcBef>
                <a:spcPts val="1400"/>
              </a:spcBef>
            </a:pPr>
            <a:r>
              <a:rPr lang="en-US" sz="1200" noProof="0" dirty="0">
                <a:solidFill>
                  <a:schemeClr val="accent3">
                    <a:lumMod val="25000"/>
                  </a:schemeClr>
                </a:solidFill>
                <a:latin typeface="Abadi" panose="020B0604020104020204" pitchFamily="34" charset="0"/>
              </a:rPr>
              <a:t>For more details, refer to the notebook at:</a:t>
            </a:r>
          </a:p>
          <a:p>
            <a:pPr marL="0" indent="0">
              <a:lnSpc>
                <a:spcPct val="100000"/>
              </a:lnSpc>
              <a:spcBef>
                <a:spcPts val="1400"/>
              </a:spcBef>
              <a:buNone/>
            </a:pPr>
            <a:r>
              <a:rPr lang="en-US" sz="1200" noProof="0" dirty="0">
                <a:solidFill>
                  <a:schemeClr val="accent3">
                    <a:lumMod val="25000"/>
                  </a:schemeClr>
                </a:solidFill>
                <a:latin typeface="Abadi" panose="020B0604020104020204" pitchFamily="34" charset="0"/>
                <a:hlinkClick r:id="rId4"/>
              </a:rPr>
              <a:t>https://github.com/rbaladron/IBM-Data_Science-Capstone-Project/blob/fdf1fe6efa7643c379978d743b522b89e5754190/IBM-Data_Science_Capstone_Project/03_SpaceX_Data%20_wrangling.ipynb</a:t>
            </a:r>
            <a:endParaRPr lang="en-US" sz="1200" noProof="0" dirty="0">
              <a:solidFill>
                <a:schemeClr val="accent3">
                  <a:lumMod val="25000"/>
                </a:schemeClr>
              </a:solidFill>
              <a:latin typeface="Abadi" panose="020B0604020104020204" pitchFamily="34" charset="0"/>
            </a:endParaRPr>
          </a:p>
          <a:p>
            <a:endParaRPr lang="en-US" sz="1600" noProof="0" dirty="0"/>
          </a:p>
        </p:txBody>
      </p:sp>
      <p:pic>
        <p:nvPicPr>
          <p:cNvPr id="16" name="Imagen 15" descr="Interfaz de usuario gráfica, Texto, Aplicación, Correo electrónico&#10;&#10;Descripción generada automáticamente">
            <a:extLst>
              <a:ext uri="{FF2B5EF4-FFF2-40B4-BE49-F238E27FC236}">
                <a16:creationId xmlns:a16="http://schemas.microsoft.com/office/drawing/2014/main" id="{FB0D3A64-BDA0-7D94-61C5-1F97D3B37BBF}"/>
              </a:ext>
            </a:extLst>
          </p:cNvPr>
          <p:cNvPicPr>
            <a:picLocks noChangeAspect="1"/>
          </p:cNvPicPr>
          <p:nvPr/>
        </p:nvPicPr>
        <p:blipFill>
          <a:blip r:embed="rId5"/>
          <a:stretch>
            <a:fillRect/>
          </a:stretch>
        </p:blipFill>
        <p:spPr>
          <a:xfrm>
            <a:off x="4740404" y="1443102"/>
            <a:ext cx="6206995" cy="4582471"/>
          </a:xfrm>
          <a:prstGeom prst="rect">
            <a:avLst/>
          </a:prstGeom>
        </p:spPr>
      </p:pic>
    </p:spTree>
    <p:extLst>
      <p:ext uri="{BB962C8B-B14F-4D97-AF65-F5344CB8AC3E}">
        <p14:creationId xmlns:p14="http://schemas.microsoft.com/office/powerpoint/2010/main" val="36251457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98896713-62EE-4790-D156-E6093B7B0B8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BC048C8-177B-B21B-775A-1504459F9ACD}"/>
              </a:ext>
            </a:extLst>
          </p:cNvPr>
          <p:cNvSpPr>
            <a:spLocks noGrp="1"/>
          </p:cNvSpPr>
          <p:nvPr>
            <p:ph type="sldNum" sz="quarter" idx="12"/>
          </p:nvPr>
        </p:nvSpPr>
        <p:spPr/>
        <p:txBody>
          <a:bodyPr/>
          <a:lstStyle/>
          <a:p>
            <a:fld id="{5075537C-CA84-1446-933C-8E9D027F9201}" type="slidenum">
              <a:rPr lang="en-US" noProof="0" smtClean="0"/>
              <a:t>17</a:t>
            </a:fld>
            <a:endParaRPr lang="en-US" noProof="0" dirty="0"/>
          </a:p>
        </p:txBody>
      </p:sp>
      <p:sp>
        <p:nvSpPr>
          <p:cNvPr id="5" name="Content Placeholder 4">
            <a:extLst>
              <a:ext uri="{FF2B5EF4-FFF2-40B4-BE49-F238E27FC236}">
                <a16:creationId xmlns:a16="http://schemas.microsoft.com/office/drawing/2014/main" id="{5FAA0BE2-26BD-55D3-F813-D2478D7D2DF0}"/>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buNone/>
            </a:pPr>
            <a:r>
              <a:rPr lang="en-US" sz="1600" noProof="0" dirty="0">
                <a:latin typeface="Abadi" panose="020B0604020104020204" pitchFamily="34" charset="0"/>
              </a:rPr>
              <a:t>In this analysis, we will visualize key relationships in the data:</a:t>
            </a:r>
          </a:p>
          <a:p>
            <a:pPr>
              <a:buFont typeface="Arial" panose="020B0604020202020204" pitchFamily="34" charset="0"/>
              <a:buChar char="•"/>
            </a:pPr>
            <a:r>
              <a:rPr lang="en-US" sz="1600" b="1" noProof="0" dirty="0">
                <a:latin typeface="Abadi" panose="020B0604020104020204" pitchFamily="34" charset="0"/>
              </a:rPr>
              <a:t>Flight Number vs. Launch Site</a:t>
            </a:r>
            <a:r>
              <a:rPr lang="en-US" sz="1600" noProof="0" dirty="0">
                <a:latin typeface="Abadi" panose="020B0604020104020204" pitchFamily="34" charset="0"/>
              </a:rPr>
              <a:t>: Visualize the distribution of flights across different launch sites.</a:t>
            </a:r>
          </a:p>
          <a:p>
            <a:pPr>
              <a:buFont typeface="Arial" panose="020B0604020202020204" pitchFamily="34" charset="0"/>
              <a:buChar char="•"/>
            </a:pPr>
            <a:r>
              <a:rPr lang="en-US" sz="1600" b="1" noProof="0" dirty="0">
                <a:latin typeface="Abadi" panose="020B0604020104020204" pitchFamily="34" charset="0"/>
              </a:rPr>
              <a:t>Payload vs. Launch Site</a:t>
            </a:r>
            <a:r>
              <a:rPr lang="en-US" sz="1600" noProof="0" dirty="0">
                <a:latin typeface="Abadi" panose="020B0604020104020204" pitchFamily="34" charset="0"/>
              </a:rPr>
              <a:t>: Explore the relationship between payload and launch site.</a:t>
            </a:r>
          </a:p>
          <a:p>
            <a:pPr>
              <a:buFont typeface="Arial" panose="020B0604020202020204" pitchFamily="34" charset="0"/>
              <a:buChar char="•"/>
            </a:pPr>
            <a:r>
              <a:rPr lang="en-US" sz="1600" b="1" noProof="0" dirty="0">
                <a:latin typeface="Abadi" panose="020B0604020104020204" pitchFamily="34" charset="0"/>
              </a:rPr>
              <a:t>Success Rate of Each Orbit Type</a:t>
            </a:r>
            <a:r>
              <a:rPr lang="en-US" sz="1600" noProof="0" dirty="0">
                <a:latin typeface="Abadi" panose="020B0604020104020204" pitchFamily="34" charset="0"/>
              </a:rPr>
              <a:t>: Visualize the success rate for each orbit type.</a:t>
            </a:r>
          </a:p>
          <a:p>
            <a:pPr>
              <a:buFont typeface="Arial" panose="020B0604020202020204" pitchFamily="34" charset="0"/>
              <a:buChar char="•"/>
            </a:pPr>
            <a:r>
              <a:rPr lang="en-US" sz="1600" b="1" noProof="0" dirty="0">
                <a:latin typeface="Abadi" panose="020B0604020104020204" pitchFamily="34" charset="0"/>
              </a:rPr>
              <a:t>Flight Number vs. Orbit Type</a:t>
            </a:r>
            <a:r>
              <a:rPr lang="en-US" sz="1600" noProof="0" dirty="0">
                <a:latin typeface="Abadi" panose="020B0604020104020204" pitchFamily="34" charset="0"/>
              </a:rPr>
              <a:t>: Analyze how flight numbers are distributed across different orbit types.</a:t>
            </a:r>
          </a:p>
          <a:p>
            <a:pPr>
              <a:buFont typeface="Arial" panose="020B0604020202020204" pitchFamily="34" charset="0"/>
              <a:buChar char="•"/>
            </a:pPr>
            <a:r>
              <a:rPr lang="en-US" sz="1600" b="1" noProof="0" dirty="0">
                <a:latin typeface="Abadi" panose="020B0604020104020204" pitchFamily="34" charset="0"/>
              </a:rPr>
              <a:t>Pay Load vs. Orbit Type: </a:t>
            </a:r>
            <a:r>
              <a:rPr lang="en-US" sz="1600" noProof="0" dirty="0" err="1">
                <a:latin typeface="Abadi" panose="020B0604020104020204" pitchFamily="34" charset="0"/>
              </a:rPr>
              <a:t>Analize</a:t>
            </a:r>
            <a:r>
              <a:rPr lang="en-US" sz="1600" noProof="0" dirty="0">
                <a:latin typeface="Abadi" panose="020B0604020104020204" pitchFamily="34" charset="0"/>
              </a:rPr>
              <a:t> how pay load are distributed </a:t>
            </a:r>
            <a:r>
              <a:rPr lang="en-US" sz="1600" noProof="0" dirty="0" err="1">
                <a:latin typeface="Abadi" panose="020B0604020104020204" pitchFamily="34" charset="0"/>
              </a:rPr>
              <a:t>acrross</a:t>
            </a:r>
            <a:r>
              <a:rPr lang="en-US" sz="1600" noProof="0" dirty="0">
                <a:latin typeface="Abadi" panose="020B0604020104020204" pitchFamily="34" charset="0"/>
              </a:rPr>
              <a:t> different orbit types.</a:t>
            </a:r>
            <a:endParaRPr lang="en-US" sz="1600" b="1" noProof="0" dirty="0">
              <a:latin typeface="Abadi" panose="020B0604020104020204" pitchFamily="34" charset="0"/>
            </a:endParaRPr>
          </a:p>
          <a:p>
            <a:pPr>
              <a:buFont typeface="Arial" panose="020B0604020202020204" pitchFamily="34" charset="0"/>
              <a:buChar char="•"/>
            </a:pPr>
            <a:r>
              <a:rPr lang="en-US" sz="1600" b="1" noProof="0" dirty="0">
                <a:latin typeface="Abadi" panose="020B0604020104020204" pitchFamily="34" charset="0"/>
              </a:rPr>
              <a:t>Launch Success Yearly Trend</a:t>
            </a:r>
            <a:r>
              <a:rPr lang="en-US" sz="1600" noProof="0" dirty="0">
                <a:latin typeface="Abadi" panose="020B0604020104020204" pitchFamily="34" charset="0"/>
              </a:rPr>
              <a:t>: Visualize the trend of launch success over the years.</a:t>
            </a:r>
          </a:p>
          <a:p>
            <a:pPr marL="0" indent="0">
              <a:buNone/>
            </a:pPr>
            <a:endParaRPr lang="en-US" sz="1600" noProof="0" dirty="0">
              <a:latin typeface="Abadi" panose="020B0604020104020204" pitchFamily="34" charset="0"/>
            </a:endParaRPr>
          </a:p>
          <a:p>
            <a:pPr marL="0" indent="0">
              <a:buNone/>
            </a:pPr>
            <a:r>
              <a:rPr lang="en-US" sz="1600" noProof="0" dirty="0">
                <a:latin typeface="Abadi" panose="020B0604020104020204" pitchFamily="34" charset="0"/>
              </a:rPr>
              <a:t>These visualizations will help identify patterns and insights in the data.</a:t>
            </a:r>
          </a:p>
          <a:p>
            <a:pPr>
              <a:lnSpc>
                <a:spcPct val="100000"/>
              </a:lnSpc>
              <a:spcBef>
                <a:spcPts val="1400"/>
              </a:spcBef>
            </a:pPr>
            <a:r>
              <a:rPr lang="en-US" sz="1600" noProof="0" dirty="0">
                <a:solidFill>
                  <a:schemeClr val="accent3">
                    <a:lumMod val="25000"/>
                  </a:schemeClr>
                </a:solidFill>
                <a:latin typeface="Abadi" panose="020B0604020104020204" pitchFamily="34" charset="0"/>
              </a:rPr>
              <a:t>For more details, refer to the notebook at:</a:t>
            </a:r>
          </a:p>
          <a:p>
            <a:pPr marL="0" indent="0">
              <a:lnSpc>
                <a:spcPct val="100000"/>
              </a:lnSpc>
              <a:spcBef>
                <a:spcPts val="1400"/>
              </a:spcBef>
              <a:buNone/>
            </a:pPr>
            <a:r>
              <a:rPr lang="en-US" sz="1600" noProof="0" dirty="0">
                <a:solidFill>
                  <a:schemeClr val="accent3">
                    <a:lumMod val="25000"/>
                  </a:schemeClr>
                </a:solidFill>
                <a:latin typeface="Abadi" panose="020B0604020104020204" pitchFamily="34" charset="0"/>
                <a:hlinkClick r:id="rId3"/>
              </a:rPr>
              <a:t>https://github.com/rbaladron/IBM-Data_Science-Capstone-Project/blob/fdf1fe6efa7643c379978d743b522b89e5754190/IBM-Data_Science_Capstone_Project/05_SpaceX_eda_dataviz.ipynb</a:t>
            </a:r>
            <a:endParaRPr lang="en-US" sz="1600" noProof="0" dirty="0">
              <a:solidFill>
                <a:schemeClr val="accent3">
                  <a:lumMod val="25000"/>
                </a:schemeClr>
              </a:solidFill>
              <a:latin typeface="Abadi" panose="020B0604020104020204" pitchFamily="34" charset="0"/>
            </a:endParaRPr>
          </a:p>
          <a:p>
            <a:endParaRPr lang="en-US" noProof="0" dirty="0"/>
          </a:p>
        </p:txBody>
      </p:sp>
      <p:sp>
        <p:nvSpPr>
          <p:cNvPr id="3" name="Title 1">
            <a:extLst>
              <a:ext uri="{FF2B5EF4-FFF2-40B4-BE49-F238E27FC236}">
                <a16:creationId xmlns:a16="http://schemas.microsoft.com/office/drawing/2014/main" id="{56DB4BED-B211-411A-29A3-22BEC4919B4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EDA with Data Visualization</a:t>
            </a:r>
          </a:p>
        </p:txBody>
      </p:sp>
    </p:spTree>
    <p:extLst>
      <p:ext uri="{BB962C8B-B14F-4D97-AF65-F5344CB8AC3E}">
        <p14:creationId xmlns:p14="http://schemas.microsoft.com/office/powerpoint/2010/main" val="42922170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noProof="0" smtClean="0"/>
              <a:t>18</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63675"/>
            <a:ext cx="10317089" cy="4963536"/>
          </a:xfrm>
          <a:prstGeom prst="rect">
            <a:avLst/>
          </a:prstGeom>
        </p:spPr>
        <p:txBody>
          <a:bodyPr lIns="91440" tIns="45720" rIns="91440" bIns="45720" anchor="t"/>
          <a:lstStyle/>
          <a:p>
            <a:r>
              <a:rPr lang="en-US" sz="1500" noProof="0" dirty="0">
                <a:latin typeface="Abadi" panose="020B0604020104020204" pitchFamily="34" charset="0"/>
              </a:rPr>
              <a:t>The SpaceX dataset was then loaded into a SQLite database directly from the </a:t>
            </a:r>
            <a:r>
              <a:rPr lang="en-US" sz="1500" noProof="0" dirty="0" err="1">
                <a:latin typeface="Abadi" panose="020B0604020104020204" pitchFamily="34" charset="0"/>
              </a:rPr>
              <a:t>Jupyter</a:t>
            </a:r>
            <a:r>
              <a:rPr lang="en-US" sz="1500" noProof="0" dirty="0">
                <a:latin typeface="Abadi" panose="020B0604020104020204" pitchFamily="34" charset="0"/>
              </a:rPr>
              <a:t> notebook, allowing for Exploratory Data Analysis (EDA) using SQL.</a:t>
            </a:r>
          </a:p>
          <a:p>
            <a:r>
              <a:rPr lang="en-US" sz="1500" noProof="0" dirty="0">
                <a:latin typeface="Abadi" panose="020B0604020104020204" pitchFamily="34" charset="0"/>
              </a:rPr>
              <a:t>A function was first created to execute various queries in the database, making it easier to explore different aspects of the data.</a:t>
            </a:r>
          </a:p>
          <a:p>
            <a:pPr marL="0" indent="0">
              <a:buNone/>
            </a:pPr>
            <a:r>
              <a:rPr lang="en-US" sz="1500" noProof="0" dirty="0">
                <a:latin typeface="Abadi" panose="020B0604020104020204" pitchFamily="34" charset="0"/>
              </a:rPr>
              <a:t>Key queries included:</a:t>
            </a:r>
          </a:p>
          <a:p>
            <a:pPr>
              <a:buFont typeface="Arial" panose="020B0604020202020204" pitchFamily="34" charset="0"/>
              <a:buChar char="•"/>
            </a:pPr>
            <a:r>
              <a:rPr lang="en-US" sz="1500" noProof="0" dirty="0">
                <a:latin typeface="Abadi" panose="020B0604020104020204" pitchFamily="34" charset="0"/>
              </a:rPr>
              <a:t>Finding the names of unique launch sites in the space missions.</a:t>
            </a:r>
          </a:p>
          <a:p>
            <a:pPr>
              <a:buFont typeface="Arial" panose="020B0604020202020204" pitchFamily="34" charset="0"/>
              <a:buChar char="•"/>
            </a:pPr>
            <a:r>
              <a:rPr lang="en-US" sz="1500" noProof="0" dirty="0">
                <a:latin typeface="Abadi" panose="020B0604020104020204" pitchFamily="34" charset="0"/>
              </a:rPr>
              <a:t>Calculating the total payload mass carried by boosters launched by NASA (CRS).</a:t>
            </a:r>
          </a:p>
          <a:p>
            <a:pPr>
              <a:buFont typeface="Arial" panose="020B0604020202020204" pitchFamily="34" charset="0"/>
              <a:buChar char="•"/>
            </a:pPr>
            <a:r>
              <a:rPr lang="en-US" sz="1500" noProof="0" dirty="0">
                <a:latin typeface="Abadi" panose="020B0604020104020204" pitchFamily="34" charset="0"/>
              </a:rPr>
              <a:t>Determining the average payload mass carried by the F9 v1.1 booster version.</a:t>
            </a:r>
          </a:p>
          <a:p>
            <a:pPr>
              <a:buFont typeface="Arial" panose="020B0604020202020204" pitchFamily="34" charset="0"/>
              <a:buChar char="•"/>
            </a:pPr>
            <a:r>
              <a:rPr lang="en-US" sz="1500" noProof="0" dirty="0">
                <a:latin typeface="Abadi" panose="020B0604020104020204" pitchFamily="34" charset="0"/>
              </a:rPr>
              <a:t>Counting the total number of successful and failed mission outcomes.</a:t>
            </a:r>
          </a:p>
          <a:p>
            <a:pPr>
              <a:buFont typeface="Arial" panose="020B0604020202020204" pitchFamily="34" charset="0"/>
              <a:buChar char="•"/>
            </a:pPr>
            <a:r>
              <a:rPr lang="en-US" sz="1500" noProof="0" dirty="0">
                <a:latin typeface="Abadi" panose="020B0604020104020204" pitchFamily="34" charset="0"/>
              </a:rPr>
              <a:t>Identifying failed landing outcomes on drone ships, along with their booster version and corresponding launch site names.</a:t>
            </a:r>
          </a:p>
          <a:p>
            <a:pPr marL="0" indent="0">
              <a:buNone/>
            </a:pPr>
            <a:r>
              <a:rPr lang="en-US" sz="1500" noProof="0" dirty="0">
                <a:latin typeface="Abadi" panose="020B0604020104020204" pitchFamily="34" charset="0"/>
              </a:rPr>
              <a:t>These SQL queries provided valuable insights into the dataset.</a:t>
            </a:r>
          </a:p>
          <a:p>
            <a:pPr marL="0" indent="0">
              <a:lnSpc>
                <a:spcPct val="100000"/>
              </a:lnSpc>
              <a:spcBef>
                <a:spcPts val="1400"/>
              </a:spcBef>
              <a:buNone/>
            </a:pPr>
            <a:r>
              <a:rPr lang="en-US" sz="1500" noProof="0" dirty="0">
                <a:solidFill>
                  <a:schemeClr val="accent3">
                    <a:lumMod val="25000"/>
                  </a:schemeClr>
                </a:solidFill>
                <a:latin typeface="Abadi" panose="020B0604020104020204" pitchFamily="34" charset="0"/>
              </a:rPr>
              <a:t>For more details, refer to the notebook at:</a:t>
            </a:r>
          </a:p>
          <a:p>
            <a:pPr marL="0" indent="0">
              <a:lnSpc>
                <a:spcPct val="100000"/>
              </a:lnSpc>
              <a:spcBef>
                <a:spcPts val="1400"/>
              </a:spcBef>
              <a:buNone/>
            </a:pPr>
            <a:r>
              <a:rPr lang="en-US" sz="1500" noProof="0" dirty="0">
                <a:solidFill>
                  <a:schemeClr val="accent3">
                    <a:lumMod val="25000"/>
                  </a:schemeClr>
                </a:solidFill>
                <a:latin typeface="Abadi" panose="020B0604020104020204" pitchFamily="34" charset="0"/>
                <a:hlinkClick r:id="rId4"/>
              </a:rPr>
              <a:t>https://github.com/rbaladron/IBM-Data_Science-Capstone-Project/blob/fdf1fe6efa7643c379978d743b522b89e5754190/IBM-Data_Science_Capstone_Project/04_SpaceX_eda_sql.ipynb</a:t>
            </a:r>
            <a:endParaRPr lang="en-US" sz="1500" noProof="0" dirty="0">
              <a:solidFill>
                <a:schemeClr val="accent3">
                  <a:lumMod val="25000"/>
                </a:schemeClr>
              </a:solidFill>
              <a:latin typeface="Abadi" panose="020B0604020104020204" pitchFamily="34" charset="0"/>
            </a:endParaRPr>
          </a:p>
          <a:p>
            <a:pPr marL="0" indent="0">
              <a:buNone/>
            </a:pPr>
            <a:endParaRPr lang="en-US" sz="1500" noProof="0" dirty="0"/>
          </a:p>
          <a:p>
            <a:endParaRPr lang="en-US" sz="1500" noProof="0" dirty="0"/>
          </a:p>
          <a:p>
            <a:endParaRPr lang="en-US" sz="1500" noProof="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EDA with SQL</a:t>
            </a:r>
            <a:endParaRPr lang="en-US" noProof="0"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noProof="0" smtClean="0"/>
              <a:t>19</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70000" lnSpcReduction="20000"/>
          </a:bodyPr>
          <a:lstStyle/>
          <a:p>
            <a:pPr>
              <a:buFont typeface="Arial" panose="020B0604020202020204" pitchFamily="34" charset="0"/>
              <a:buChar char="•"/>
            </a:pPr>
            <a:r>
              <a:rPr lang="en-US" noProof="0" dirty="0">
                <a:latin typeface="Abadi" panose="020B0604020104020204" pitchFamily="34" charset="0"/>
              </a:rPr>
              <a:t>All launch sites were marked, and map features such as markers, circles, and lines were added to indicate the success or failure of launches at each site.</a:t>
            </a:r>
          </a:p>
          <a:p>
            <a:pPr>
              <a:buFont typeface="Arial" panose="020B0604020202020204" pitchFamily="34" charset="0"/>
              <a:buChar char="•"/>
            </a:pPr>
            <a:r>
              <a:rPr lang="en-US" noProof="0" dirty="0">
                <a:latin typeface="Abadi" panose="020B0604020104020204" pitchFamily="34" charset="0"/>
              </a:rPr>
              <a:t>Launch outcomes were assigned binary classes: 0 for failure and 1 for success.</a:t>
            </a:r>
          </a:p>
          <a:p>
            <a:pPr>
              <a:buFont typeface="Arial" panose="020B0604020202020204" pitchFamily="34" charset="0"/>
              <a:buChar char="•"/>
            </a:pPr>
            <a:r>
              <a:rPr lang="en-US" noProof="0" dirty="0">
                <a:latin typeface="Abadi" panose="020B0604020104020204" pitchFamily="34" charset="0"/>
              </a:rPr>
              <a:t>Using color-coded marker clusters, launch sites with relatively high success rates were identified.</a:t>
            </a:r>
          </a:p>
          <a:p>
            <a:pPr>
              <a:buFont typeface="Arial" panose="020B0604020202020204" pitchFamily="34" charset="0"/>
              <a:buChar char="•"/>
            </a:pPr>
            <a:r>
              <a:rPr lang="en-US" noProof="0" dirty="0">
                <a:latin typeface="Abadi" panose="020B0604020104020204" pitchFamily="34" charset="0"/>
              </a:rPr>
              <a:t>Distances between launch sites and their surrounding areas were calculated to answer key questions:</a:t>
            </a:r>
          </a:p>
          <a:p>
            <a:pPr marL="742950" lvl="1" indent="-285750">
              <a:buFont typeface="Arial" panose="020B0604020202020204" pitchFamily="34" charset="0"/>
              <a:buChar char="•"/>
            </a:pPr>
            <a:r>
              <a:rPr lang="en-US" noProof="0" dirty="0">
                <a:latin typeface="Abadi" panose="020B0604020104020204" pitchFamily="34" charset="0"/>
              </a:rPr>
              <a:t>Are launch sites near railways, highways, and coastlines?</a:t>
            </a:r>
          </a:p>
          <a:p>
            <a:pPr marL="742950" lvl="1" indent="-285750">
              <a:buFont typeface="Arial" panose="020B0604020202020204" pitchFamily="34" charset="0"/>
              <a:buChar char="•"/>
            </a:pPr>
            <a:r>
              <a:rPr lang="en-US" noProof="0" dirty="0">
                <a:latin typeface="Abadi" panose="020B0604020104020204" pitchFamily="34" charset="0"/>
              </a:rPr>
              <a:t>Do launch sites maintain a certain distance from cities?</a:t>
            </a:r>
          </a:p>
          <a:p>
            <a:r>
              <a:rPr lang="en-US" noProof="0" dirty="0">
                <a:latin typeface="Abadi" panose="020B0604020104020204" pitchFamily="34" charset="0"/>
              </a:rPr>
              <a:t>These visualizations and analyses provided insights into the spatial relationships of the launch sites.</a:t>
            </a:r>
          </a:p>
          <a:p>
            <a:pPr marL="0" indent="0">
              <a:lnSpc>
                <a:spcPct val="100000"/>
              </a:lnSpc>
              <a:spcBef>
                <a:spcPts val="1400"/>
              </a:spcBef>
              <a:buNone/>
            </a:pPr>
            <a:r>
              <a:rPr lang="en-US" sz="2800" noProof="0" dirty="0">
                <a:solidFill>
                  <a:schemeClr val="accent3">
                    <a:lumMod val="25000"/>
                  </a:schemeClr>
                </a:solidFill>
                <a:latin typeface="Abadi" panose="020B0604020104020204" pitchFamily="34" charset="0"/>
              </a:rPr>
              <a:t>For more details, refer to the notebook at:</a:t>
            </a:r>
          </a:p>
          <a:p>
            <a:pPr marL="0" indent="0">
              <a:lnSpc>
                <a:spcPct val="100000"/>
              </a:lnSpc>
              <a:spcBef>
                <a:spcPts val="1400"/>
              </a:spcBef>
              <a:buNone/>
            </a:pPr>
            <a:r>
              <a:rPr lang="en-US" sz="2800" noProof="0" dirty="0">
                <a:solidFill>
                  <a:schemeClr val="accent3">
                    <a:lumMod val="25000"/>
                  </a:schemeClr>
                </a:solidFill>
                <a:latin typeface="Abadi" panose="020B0604020104020204" pitchFamily="34" charset="0"/>
                <a:hlinkClick r:id="rId3"/>
              </a:rPr>
              <a:t>https://github.com/rbaladron/IBM-Data_Science-Capstone-Project/blob/fdf1fe6efa7643c379978d743b522b89e5754190/IBM-Data_Science_Capstone_Project/06_SpaceX_interactive_visual_analitics_with_folium.ipynb</a:t>
            </a:r>
            <a:endParaRPr lang="en-US" sz="2800" noProof="0" dirty="0">
              <a:solidFill>
                <a:schemeClr val="accent3">
                  <a:lumMod val="25000"/>
                </a:schemeClr>
              </a:solidFill>
              <a:latin typeface="Abadi" panose="020B0604020104020204" pitchFamily="34" charset="0"/>
            </a:endParaRPr>
          </a:p>
          <a:p>
            <a:endParaRPr lang="en-US" noProof="0" dirty="0">
              <a:latin typeface="Abadi" panose="020B0604020104020204" pitchFamily="34" charset="0"/>
            </a:endParaRPr>
          </a:p>
          <a:p>
            <a:endParaRPr lang="en-US" noProof="0" dirty="0">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Build an Interactive Map with Folium</a:t>
            </a:r>
            <a:endParaRPr lang="en-US" noProof="0"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noProof="0" smtClean="0"/>
              <a:pPr/>
              <a:t>2</a:t>
            </a:fld>
            <a:endParaRPr lang="en-US" noProof="0"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noProof="0" dirty="0">
                <a:solidFill>
                  <a:schemeClr val="accent3">
                    <a:lumMod val="25000"/>
                  </a:schemeClr>
                </a:solidFill>
                <a:latin typeface="Abadi"/>
              </a:rPr>
              <a:t>Executive Summary</a:t>
            </a:r>
          </a:p>
          <a:p>
            <a:pPr>
              <a:lnSpc>
                <a:spcPct val="100000"/>
              </a:lnSpc>
              <a:spcBef>
                <a:spcPts val="1400"/>
              </a:spcBef>
            </a:pPr>
            <a:r>
              <a:rPr lang="en-US" sz="2200" noProof="0" dirty="0">
                <a:solidFill>
                  <a:schemeClr val="accent3">
                    <a:lumMod val="25000"/>
                  </a:schemeClr>
                </a:solidFill>
                <a:latin typeface="Abadi"/>
              </a:rPr>
              <a:t>Introduction</a:t>
            </a:r>
          </a:p>
          <a:p>
            <a:pPr>
              <a:lnSpc>
                <a:spcPct val="100000"/>
              </a:lnSpc>
              <a:spcBef>
                <a:spcPts val="1400"/>
              </a:spcBef>
            </a:pPr>
            <a:r>
              <a:rPr lang="en-US" sz="2200" noProof="0" dirty="0">
                <a:solidFill>
                  <a:schemeClr val="accent3">
                    <a:lumMod val="25000"/>
                  </a:schemeClr>
                </a:solidFill>
                <a:latin typeface="Abadi"/>
              </a:rPr>
              <a:t>Methodology</a:t>
            </a:r>
          </a:p>
          <a:p>
            <a:pPr>
              <a:lnSpc>
                <a:spcPct val="100000"/>
              </a:lnSpc>
              <a:spcBef>
                <a:spcPts val="1400"/>
              </a:spcBef>
            </a:pPr>
            <a:r>
              <a:rPr lang="en-US" sz="2200" noProof="0" dirty="0">
                <a:solidFill>
                  <a:schemeClr val="accent3">
                    <a:lumMod val="25000"/>
                  </a:schemeClr>
                </a:solidFill>
                <a:latin typeface="Abadi"/>
              </a:rPr>
              <a:t>Results</a:t>
            </a:r>
          </a:p>
          <a:p>
            <a:pPr>
              <a:lnSpc>
                <a:spcPct val="100000"/>
              </a:lnSpc>
              <a:spcBef>
                <a:spcPts val="1400"/>
              </a:spcBef>
            </a:pPr>
            <a:r>
              <a:rPr lang="en-US" sz="2200" noProof="0" dirty="0">
                <a:solidFill>
                  <a:schemeClr val="accent3">
                    <a:lumMod val="25000"/>
                  </a:schemeClr>
                </a:solidFill>
                <a:latin typeface="Abadi"/>
              </a:rPr>
              <a:t>Conclusion</a:t>
            </a:r>
          </a:p>
          <a:p>
            <a:pPr>
              <a:lnSpc>
                <a:spcPct val="100000"/>
              </a:lnSpc>
              <a:spcBef>
                <a:spcPts val="1400"/>
              </a:spcBef>
            </a:pPr>
            <a:r>
              <a:rPr lang="en-US" sz="2200" noProof="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noProof="0" smtClean="0"/>
              <a:t>20</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latin typeface="Abadi" panose="020B0604020104020204" pitchFamily="34" charset="0"/>
              </a:rPr>
              <a:t>An interactive dashboard was created using </a:t>
            </a:r>
            <a:r>
              <a:rPr lang="en-US" sz="2200" dirty="0" err="1">
                <a:latin typeface="Abadi" panose="020B0604020104020204" pitchFamily="34" charset="0"/>
              </a:rPr>
              <a:t>Plotly</a:t>
            </a:r>
            <a:r>
              <a:rPr lang="en-US" sz="2200" dirty="0">
                <a:latin typeface="Abadi" panose="020B0604020104020204" pitchFamily="34" charset="0"/>
              </a:rPr>
              <a:t> </a:t>
            </a:r>
            <a:r>
              <a:rPr lang="en-US" sz="2200" dirty="0" err="1">
                <a:latin typeface="Abadi" panose="020B0604020104020204" pitchFamily="34" charset="0"/>
              </a:rPr>
              <a:t>Dash.Pie</a:t>
            </a:r>
            <a:r>
              <a:rPr lang="en-US" sz="2200" dirty="0">
                <a:latin typeface="Abadi" panose="020B0604020104020204" pitchFamily="34" charset="0"/>
              </a:rPr>
              <a:t> charts were plotted to show the total number of launches by each </a:t>
            </a:r>
            <a:r>
              <a:rPr lang="en-US" sz="2200" dirty="0" err="1">
                <a:latin typeface="Abadi" panose="020B0604020104020204" pitchFamily="34" charset="0"/>
              </a:rPr>
              <a:t>site.A</a:t>
            </a:r>
            <a:r>
              <a:rPr lang="en-US" sz="2200" dirty="0">
                <a:latin typeface="Abadi" panose="020B0604020104020204" pitchFamily="34" charset="0"/>
              </a:rPr>
              <a:t> scatter plot was created to visualize the relationship between launch outcomes and payload mass (in kg) for different booster versions.</a:t>
            </a:r>
          </a:p>
          <a:p>
            <a:pPr marL="0" indent="0">
              <a:lnSpc>
                <a:spcPct val="100000"/>
              </a:lnSpc>
              <a:spcBef>
                <a:spcPts val="1400"/>
              </a:spcBef>
              <a:buNone/>
            </a:pPr>
            <a:r>
              <a:rPr lang="en-US" sz="2200" noProof="0" dirty="0">
                <a:solidFill>
                  <a:schemeClr val="accent3">
                    <a:lumMod val="25000"/>
                  </a:schemeClr>
                </a:solidFill>
                <a:latin typeface="Abadi" panose="020B0604020104020204" pitchFamily="34" charset="0"/>
              </a:rPr>
              <a:t>For more details, refer to the notebook at:</a:t>
            </a:r>
          </a:p>
          <a:p>
            <a:pPr marL="0" indent="0">
              <a:lnSpc>
                <a:spcPct val="100000"/>
              </a:lnSpc>
              <a:spcBef>
                <a:spcPts val="1400"/>
              </a:spcBef>
              <a:buNone/>
            </a:pPr>
            <a:r>
              <a:rPr lang="en-US" sz="2200" noProof="0" dirty="0">
                <a:solidFill>
                  <a:schemeClr val="accent3">
                    <a:lumMod val="25000"/>
                  </a:schemeClr>
                </a:solidFill>
                <a:latin typeface="Abadi" panose="020B0604020104020204" pitchFamily="34" charset="0"/>
                <a:hlinkClick r:id="rId3"/>
              </a:rPr>
              <a:t>https://github.com/rbaladron/IBM-Data_Science-Capstone-Project/blob/fdf1fe6efa7643c379978d743b522b89e5754190/IBM-Data_Science_Capstone_Project/07_SpaceS_dash_app.py  </a:t>
            </a:r>
            <a:endParaRPr lang="en-US" sz="2200" noProof="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noProof="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Build a Dashboard with </a:t>
            </a:r>
            <a:r>
              <a:rPr lang="en-US" noProof="0" dirty="0" err="1">
                <a:solidFill>
                  <a:srgbClr val="0B49CB"/>
                </a:solidFill>
                <a:latin typeface="Abadi"/>
              </a:rPr>
              <a:t>Plotly</a:t>
            </a:r>
            <a:r>
              <a:rPr lang="en-US" noProof="0"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noProof="0" smtClean="0"/>
              <a:t>21</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600" dirty="0">
                <a:latin typeface="Abadi" panose="020B0604020104020204" pitchFamily="34" charset="0"/>
              </a:rPr>
              <a:t>The data was loaded using NumPy and pandas, followed by data transformation and splitting into training and testing sets.</a:t>
            </a:r>
          </a:p>
          <a:p>
            <a:pPr>
              <a:lnSpc>
                <a:spcPct val="100000"/>
              </a:lnSpc>
              <a:spcBef>
                <a:spcPts val="1400"/>
              </a:spcBef>
            </a:pPr>
            <a:r>
              <a:rPr lang="en-US" sz="1600" dirty="0">
                <a:latin typeface="Abadi" panose="020B0604020104020204" pitchFamily="34" charset="0"/>
              </a:rPr>
              <a:t>Different machine learning models were built and hyperparameters were tuned using </a:t>
            </a:r>
            <a:r>
              <a:rPr lang="en-US" sz="1600" dirty="0" err="1">
                <a:latin typeface="Abadi" panose="020B0604020104020204" pitchFamily="34" charset="0"/>
              </a:rPr>
              <a:t>GridSearchCV</a:t>
            </a:r>
            <a:r>
              <a:rPr lang="en-US" sz="1600" dirty="0">
                <a:latin typeface="Abadi" panose="020B0604020104020204" pitchFamily="34" charset="0"/>
              </a:rPr>
              <a:t>.</a:t>
            </a:r>
          </a:p>
          <a:p>
            <a:pPr>
              <a:lnSpc>
                <a:spcPct val="100000"/>
              </a:lnSpc>
              <a:spcBef>
                <a:spcPts val="1400"/>
              </a:spcBef>
            </a:pPr>
            <a:r>
              <a:rPr lang="en-US" sz="1600" dirty="0">
                <a:latin typeface="Abadi" panose="020B0604020104020204" pitchFamily="34" charset="0"/>
              </a:rPr>
              <a:t>Accuracy was used as the evaluation metric, and the model was improved through feature engineering and algorithm tuning.</a:t>
            </a:r>
          </a:p>
          <a:p>
            <a:pPr>
              <a:lnSpc>
                <a:spcPct val="100000"/>
              </a:lnSpc>
              <a:spcBef>
                <a:spcPts val="1400"/>
              </a:spcBef>
            </a:pPr>
            <a:r>
              <a:rPr lang="en-US" sz="1600" dirty="0">
                <a:latin typeface="Abadi" panose="020B0604020104020204" pitchFamily="34" charset="0"/>
              </a:rPr>
              <a:t>The best-performing classification model was identified.</a:t>
            </a: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600" noProof="0" dirty="0">
                <a:solidFill>
                  <a:schemeClr val="accent3">
                    <a:lumMod val="25000"/>
                  </a:schemeClr>
                </a:solidFill>
                <a:latin typeface="Abadi" panose="020B0604020104020204" pitchFamily="34" charset="0"/>
              </a:rPr>
              <a:t>For more details, refer to the notebook at:</a:t>
            </a:r>
          </a:p>
          <a:p>
            <a:pPr marL="0" indent="0">
              <a:lnSpc>
                <a:spcPct val="100000"/>
              </a:lnSpc>
              <a:spcBef>
                <a:spcPts val="1400"/>
              </a:spcBef>
              <a:buNone/>
            </a:pPr>
            <a:r>
              <a:rPr lang="en-US" sz="1600" noProof="0" dirty="0">
                <a:solidFill>
                  <a:schemeClr val="accent3">
                    <a:lumMod val="25000"/>
                  </a:schemeClr>
                </a:solidFill>
                <a:latin typeface="Abadi" panose="020B0604020104020204" pitchFamily="34" charset="0"/>
                <a:hlinkClick r:id="rId3"/>
              </a:rPr>
              <a:t>https://github.com/rbaladron/IBM-Data_Science-Capstone-Project/blob/fdf1fe6efa7643c379978d743b522b89e5754190/IBM-Data_Science_Capstone_Project/07_SpaceS_dash_app.py  </a:t>
            </a:r>
            <a:endParaRPr lang="en-US" sz="1600" noProof="0" dirty="0">
              <a:solidFill>
                <a:schemeClr val="accent3">
                  <a:lumMod val="25000"/>
                </a:schemeClr>
              </a:solidFill>
              <a:latin typeface="Abadi" panose="020B0604020104020204" pitchFamily="34" charset="0"/>
            </a:endParaRPr>
          </a:p>
          <a:p>
            <a:endParaRPr lang="en-US" noProof="0" dirty="0">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noProof="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noProof="0" dirty="0">
                <a:solidFill>
                  <a:schemeClr val="accent3">
                    <a:lumMod val="25000"/>
                  </a:schemeClr>
                </a:solidFill>
                <a:latin typeface="Abadi" panose="020B0604020104020204" pitchFamily="34" charset="0"/>
              </a:rPr>
              <a:t>Predictive analysis results</a:t>
            </a:r>
          </a:p>
          <a:p>
            <a:pPr lvl="1"/>
            <a:endParaRPr lang="en-US" sz="1800" noProof="0" dirty="0"/>
          </a:p>
          <a:p>
            <a:pPr marL="457200" lvl="1" indent="0">
              <a:buNone/>
            </a:pPr>
            <a:endParaRPr lang="en-US" sz="1800" noProof="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noProof="0" smtClean="0"/>
              <a:t>22</a:t>
            </a:fld>
            <a:endParaRPr lang="en-US" noProof="0"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Results</a:t>
            </a:r>
            <a:endParaRPr lang="en-US" noProof="0"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noProof="0"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noProof="0" smtClean="0"/>
              <a:t>24</a:t>
            </a:fld>
            <a:endParaRPr lang="en-US" noProof="0"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55447" y="1447800"/>
            <a:ext cx="6945527" cy="1143000"/>
          </a:xfrm>
          <a:prstGeom prst="rect">
            <a:avLst/>
          </a:prstGeom>
        </p:spPr>
        <p:txBody>
          <a:bodyPr>
            <a:normAutofit/>
          </a:bodyPr>
          <a:lstStyle/>
          <a:p>
            <a:pPr marL="0" indent="0">
              <a:buNone/>
            </a:pPr>
            <a:r>
              <a:rPr lang="en-US" sz="1600" b="1" dirty="0"/>
              <a:t>Observation from the Plot</a:t>
            </a:r>
            <a:endParaRPr lang="en-US" sz="1600" dirty="0"/>
          </a:p>
          <a:p>
            <a:pPr marL="0" indent="0">
              <a:buNone/>
            </a:pPr>
            <a:r>
              <a:rPr lang="en-US" sz="1600" dirty="0"/>
              <a:t>The plot revealed that the higher the number of flights at a launch site, the greater the success rate at that site.</a:t>
            </a:r>
          </a:p>
          <a:p>
            <a:pPr marL="0" indent="0">
              <a:lnSpc>
                <a:spcPct val="100000"/>
              </a:lnSpc>
              <a:spcBef>
                <a:spcPts val="1400"/>
              </a:spcBef>
              <a:buNone/>
            </a:pPr>
            <a:endParaRPr lang="en-US" sz="2200" noProof="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Flight Number vs. Launch Site</a:t>
            </a:r>
            <a:endParaRPr lang="en-US" noProof="0" dirty="0">
              <a:solidFill>
                <a:srgbClr val="0B49CB"/>
              </a:solidFill>
            </a:endParaRPr>
          </a:p>
        </p:txBody>
      </p:sp>
      <p:pic>
        <p:nvPicPr>
          <p:cNvPr id="2" name="Imagen 1" descr="Gráfico, Gráfico de dispersión&#10;&#10;Descripción generada automáticamente">
            <a:extLst>
              <a:ext uri="{FF2B5EF4-FFF2-40B4-BE49-F238E27FC236}">
                <a16:creationId xmlns:a16="http://schemas.microsoft.com/office/drawing/2014/main" id="{985FDE61-920A-B254-56CF-EF25DE716062}"/>
              </a:ext>
            </a:extLst>
          </p:cNvPr>
          <p:cNvPicPr>
            <a:picLocks noChangeAspect="1"/>
          </p:cNvPicPr>
          <p:nvPr/>
        </p:nvPicPr>
        <p:blipFill>
          <a:blip r:embed="rId3"/>
          <a:stretch>
            <a:fillRect/>
          </a:stretch>
        </p:blipFill>
        <p:spPr>
          <a:xfrm>
            <a:off x="770011" y="2668660"/>
            <a:ext cx="10816589" cy="260652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noProof="0" smtClean="0"/>
              <a:t>25</a:t>
            </a:fld>
            <a:endParaRPr lang="en-US" noProof="0"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74761" y="1523206"/>
            <a:ext cx="3932238" cy="3811588"/>
          </a:xfrm>
          <a:prstGeom prst="rect">
            <a:avLst/>
          </a:prstGeom>
        </p:spPr>
        <p:txBody>
          <a:bodyPr>
            <a:normAutofit fontScale="85000" lnSpcReduction="20000"/>
          </a:bodyPr>
          <a:lstStyle/>
          <a:p>
            <a:pPr marL="0" indent="0">
              <a:buNone/>
            </a:pPr>
            <a:r>
              <a:rPr lang="es-ES" sz="1600" b="1" dirty="0"/>
              <a:t>Key </a:t>
            </a:r>
            <a:r>
              <a:rPr lang="es-ES" sz="1600" b="1" dirty="0" err="1"/>
              <a:t>Findings</a:t>
            </a:r>
            <a:r>
              <a:rPr lang="es-ES" sz="1600" b="1" dirty="0"/>
              <a:t>:</a:t>
            </a:r>
            <a:r>
              <a:rPr lang="es-ES" sz="1600" dirty="0"/>
              <a:t> </a:t>
            </a:r>
          </a:p>
          <a:p>
            <a:pPr>
              <a:buFont typeface="Arial" panose="020B0604020202020204" pitchFamily="34" charset="0"/>
              <a:buChar char="•"/>
            </a:pPr>
            <a:r>
              <a:rPr lang="es-ES" sz="1600" dirty="0" err="1"/>
              <a:t>Three</a:t>
            </a:r>
            <a:r>
              <a:rPr lang="es-ES" sz="1600" dirty="0"/>
              <a:t> </a:t>
            </a:r>
            <a:r>
              <a:rPr lang="es-ES" sz="1600" dirty="0" err="1"/>
              <a:t>primary</a:t>
            </a:r>
            <a:r>
              <a:rPr lang="es-ES" sz="1600" dirty="0"/>
              <a:t> </a:t>
            </a:r>
            <a:r>
              <a:rPr lang="es-ES" sz="1600" dirty="0" err="1"/>
              <a:t>launch</a:t>
            </a:r>
            <a:r>
              <a:rPr lang="es-ES" sz="1600" dirty="0"/>
              <a:t> sites: CCAFS SLC 40, VAFB SLC 4E, and KSC LC 39A.</a:t>
            </a:r>
          </a:p>
          <a:p>
            <a:pPr>
              <a:buFont typeface="Arial" panose="020B0604020202020204" pitchFamily="34" charset="0"/>
              <a:buChar char="•"/>
            </a:pPr>
            <a:r>
              <a:rPr lang="es-ES" sz="1600" dirty="0" err="1"/>
              <a:t>Payload</a:t>
            </a:r>
            <a:r>
              <a:rPr lang="es-ES" sz="1600" dirty="0"/>
              <a:t> </a:t>
            </a:r>
            <a:r>
              <a:rPr lang="es-ES" sz="1600" dirty="0" err="1"/>
              <a:t>mass</a:t>
            </a:r>
            <a:r>
              <a:rPr lang="es-ES" sz="1600" dirty="0"/>
              <a:t> varies </a:t>
            </a:r>
            <a:r>
              <a:rPr lang="es-ES" sz="1600" dirty="0" err="1"/>
              <a:t>significantly</a:t>
            </a:r>
            <a:r>
              <a:rPr lang="es-ES" sz="1600" dirty="0"/>
              <a:t> </a:t>
            </a:r>
            <a:r>
              <a:rPr lang="es-ES" sz="1600" dirty="0" err="1"/>
              <a:t>across</a:t>
            </a:r>
            <a:r>
              <a:rPr lang="es-ES" sz="1600" dirty="0"/>
              <a:t> sites and </a:t>
            </a:r>
            <a:r>
              <a:rPr lang="es-ES" sz="1600" dirty="0" err="1"/>
              <a:t>launches</a:t>
            </a:r>
            <a:r>
              <a:rPr lang="es-ES" sz="1600" dirty="0"/>
              <a:t>.</a:t>
            </a:r>
          </a:p>
          <a:p>
            <a:pPr>
              <a:buFont typeface="Arial" panose="020B0604020202020204" pitchFamily="34" charset="0"/>
              <a:buChar char="•"/>
            </a:pPr>
            <a:r>
              <a:rPr lang="es-ES" sz="1600" dirty="0"/>
              <a:t>CCAFS SLC 40 </a:t>
            </a:r>
            <a:r>
              <a:rPr lang="es-ES" sz="1600" dirty="0" err="1"/>
              <a:t>handles</a:t>
            </a:r>
            <a:r>
              <a:rPr lang="es-ES" sz="1600" dirty="0"/>
              <a:t> a </a:t>
            </a:r>
            <a:r>
              <a:rPr lang="es-ES" sz="1600" dirty="0" err="1"/>
              <a:t>wide</a:t>
            </a:r>
            <a:r>
              <a:rPr lang="es-ES" sz="1600" dirty="0"/>
              <a:t> </a:t>
            </a:r>
            <a:r>
              <a:rPr lang="es-ES" sz="1600" dirty="0" err="1"/>
              <a:t>range</a:t>
            </a:r>
            <a:r>
              <a:rPr lang="es-ES" sz="1600" dirty="0"/>
              <a:t> </a:t>
            </a:r>
            <a:r>
              <a:rPr lang="es-ES" sz="1600" dirty="0" err="1"/>
              <a:t>of</a:t>
            </a:r>
            <a:r>
              <a:rPr lang="es-ES" sz="1600" dirty="0"/>
              <a:t> </a:t>
            </a:r>
            <a:r>
              <a:rPr lang="es-ES" sz="1600" dirty="0" err="1"/>
              <a:t>payload</a:t>
            </a:r>
            <a:r>
              <a:rPr lang="es-ES" sz="1600" dirty="0"/>
              <a:t> </a:t>
            </a:r>
            <a:r>
              <a:rPr lang="es-ES" sz="1600" dirty="0" err="1"/>
              <a:t>masses</a:t>
            </a:r>
            <a:r>
              <a:rPr lang="es-ES" sz="1600" dirty="0"/>
              <a:t>, </a:t>
            </a:r>
            <a:r>
              <a:rPr lang="es-ES" sz="1600" dirty="0" err="1"/>
              <a:t>including</a:t>
            </a:r>
            <a:r>
              <a:rPr lang="es-ES" sz="1600" dirty="0"/>
              <a:t> </a:t>
            </a:r>
            <a:r>
              <a:rPr lang="es-ES" sz="1600" dirty="0" err="1"/>
              <a:t>heavier</a:t>
            </a:r>
            <a:r>
              <a:rPr lang="es-ES" sz="1600" dirty="0"/>
              <a:t> </a:t>
            </a:r>
            <a:r>
              <a:rPr lang="es-ES" sz="1600" dirty="0" err="1"/>
              <a:t>payloads</a:t>
            </a:r>
            <a:r>
              <a:rPr lang="es-ES" sz="1600" dirty="0"/>
              <a:t>.</a:t>
            </a:r>
          </a:p>
          <a:p>
            <a:pPr>
              <a:buFont typeface="Arial" panose="020B0604020202020204" pitchFamily="34" charset="0"/>
              <a:buChar char="•"/>
            </a:pPr>
            <a:r>
              <a:rPr lang="es-ES" sz="1600" dirty="0"/>
              <a:t>VAFB SLC 4E </a:t>
            </a:r>
            <a:r>
              <a:rPr lang="es-ES" sz="1600" dirty="0" err="1"/>
              <a:t>accommodates</a:t>
            </a:r>
            <a:r>
              <a:rPr lang="es-ES" sz="1600" dirty="0"/>
              <a:t> a </a:t>
            </a:r>
            <a:r>
              <a:rPr lang="es-ES" sz="1600" dirty="0" err="1"/>
              <a:t>moderate</a:t>
            </a:r>
            <a:r>
              <a:rPr lang="es-ES" sz="1600" dirty="0"/>
              <a:t> </a:t>
            </a:r>
            <a:r>
              <a:rPr lang="es-ES" sz="1600" dirty="0" err="1"/>
              <a:t>range</a:t>
            </a:r>
            <a:r>
              <a:rPr lang="es-ES" sz="1600" dirty="0"/>
              <a:t> </a:t>
            </a:r>
            <a:r>
              <a:rPr lang="es-ES" sz="1600" dirty="0" err="1"/>
              <a:t>of</a:t>
            </a:r>
            <a:r>
              <a:rPr lang="es-ES" sz="1600" dirty="0"/>
              <a:t> </a:t>
            </a:r>
            <a:r>
              <a:rPr lang="es-ES" sz="1600" dirty="0" err="1"/>
              <a:t>payload</a:t>
            </a:r>
            <a:r>
              <a:rPr lang="es-ES" sz="1600" dirty="0"/>
              <a:t> </a:t>
            </a:r>
            <a:r>
              <a:rPr lang="es-ES" sz="1600" dirty="0" err="1"/>
              <a:t>masses</a:t>
            </a:r>
            <a:r>
              <a:rPr lang="es-ES" sz="1600" dirty="0"/>
              <a:t>.</a:t>
            </a:r>
          </a:p>
          <a:p>
            <a:pPr>
              <a:buFont typeface="Arial" panose="020B0604020202020204" pitchFamily="34" charset="0"/>
              <a:buChar char="•"/>
            </a:pPr>
            <a:r>
              <a:rPr lang="es-ES" sz="1600" dirty="0"/>
              <a:t>KSC LC 39A </a:t>
            </a:r>
            <a:r>
              <a:rPr lang="es-ES" sz="1600" dirty="0" err="1"/>
              <a:t>primarily</a:t>
            </a:r>
            <a:r>
              <a:rPr lang="es-ES" sz="1600" dirty="0"/>
              <a:t> </a:t>
            </a:r>
            <a:r>
              <a:rPr lang="es-ES" sz="1600" dirty="0" err="1"/>
              <a:t>launches</a:t>
            </a:r>
            <a:r>
              <a:rPr lang="es-ES" sz="1600" dirty="0"/>
              <a:t> </a:t>
            </a:r>
            <a:r>
              <a:rPr lang="es-ES" sz="1600" dirty="0" err="1"/>
              <a:t>lighter</a:t>
            </a:r>
            <a:r>
              <a:rPr lang="es-ES" sz="1600" dirty="0"/>
              <a:t> </a:t>
            </a:r>
            <a:r>
              <a:rPr lang="es-ES" sz="1600" dirty="0" err="1"/>
              <a:t>payloads</a:t>
            </a:r>
            <a:r>
              <a:rPr lang="es-ES" sz="1600" dirty="0"/>
              <a:t>.</a:t>
            </a:r>
          </a:p>
          <a:p>
            <a:pPr marL="0" indent="0">
              <a:buNone/>
            </a:pPr>
            <a:r>
              <a:rPr lang="es-ES" sz="1600" b="1" dirty="0" err="1"/>
              <a:t>Possible</a:t>
            </a:r>
            <a:r>
              <a:rPr lang="es-ES" sz="1600" b="1" dirty="0"/>
              <a:t> </a:t>
            </a:r>
            <a:r>
              <a:rPr lang="es-ES" sz="1600" b="1" dirty="0" err="1"/>
              <a:t>Interpretations</a:t>
            </a:r>
            <a:r>
              <a:rPr lang="es-ES" sz="1600" b="1" dirty="0"/>
              <a:t>:</a:t>
            </a:r>
            <a:r>
              <a:rPr lang="es-ES" sz="1600" dirty="0"/>
              <a:t> </a:t>
            </a:r>
          </a:p>
          <a:p>
            <a:pPr>
              <a:buFont typeface="Arial" panose="020B0604020202020204" pitchFamily="34" charset="0"/>
              <a:buChar char="•"/>
            </a:pPr>
            <a:r>
              <a:rPr lang="es-ES" sz="1600" dirty="0" err="1"/>
              <a:t>Payload</a:t>
            </a:r>
            <a:r>
              <a:rPr lang="es-ES" sz="1600" dirty="0"/>
              <a:t> </a:t>
            </a:r>
            <a:r>
              <a:rPr lang="es-ES" sz="1600" dirty="0" err="1"/>
              <a:t>mass</a:t>
            </a:r>
            <a:r>
              <a:rPr lang="es-ES" sz="1600" dirty="0"/>
              <a:t> </a:t>
            </a:r>
            <a:r>
              <a:rPr lang="es-ES" sz="1600" dirty="0" err="1"/>
              <a:t>is</a:t>
            </a:r>
            <a:r>
              <a:rPr lang="es-ES" sz="1600" dirty="0"/>
              <a:t> </a:t>
            </a:r>
            <a:r>
              <a:rPr lang="es-ES" sz="1600" dirty="0" err="1"/>
              <a:t>influenced</a:t>
            </a:r>
            <a:r>
              <a:rPr lang="es-ES" sz="1600" dirty="0"/>
              <a:t> </a:t>
            </a:r>
            <a:r>
              <a:rPr lang="es-ES" sz="1600" dirty="0" err="1"/>
              <a:t>by</a:t>
            </a:r>
            <a:r>
              <a:rPr lang="es-ES" sz="1600" dirty="0"/>
              <a:t> </a:t>
            </a:r>
            <a:r>
              <a:rPr lang="es-ES" sz="1600" dirty="0" err="1"/>
              <a:t>mission</a:t>
            </a:r>
            <a:r>
              <a:rPr lang="es-ES" sz="1600" dirty="0"/>
              <a:t> </a:t>
            </a:r>
            <a:r>
              <a:rPr lang="es-ES" sz="1600" dirty="0" err="1"/>
              <a:t>type</a:t>
            </a:r>
            <a:r>
              <a:rPr lang="es-ES" sz="1600" dirty="0"/>
              <a:t>, </a:t>
            </a:r>
            <a:r>
              <a:rPr lang="es-ES" sz="1600" dirty="0" err="1"/>
              <a:t>launch</a:t>
            </a:r>
            <a:r>
              <a:rPr lang="es-ES" sz="1600" dirty="0"/>
              <a:t> </a:t>
            </a:r>
            <a:r>
              <a:rPr lang="es-ES" sz="1600" dirty="0" err="1"/>
              <a:t>vehicle</a:t>
            </a:r>
            <a:r>
              <a:rPr lang="es-ES" sz="1600" dirty="0"/>
              <a:t>, and site </a:t>
            </a:r>
            <a:r>
              <a:rPr lang="es-ES" sz="1600" dirty="0" err="1"/>
              <a:t>capabilities</a:t>
            </a:r>
            <a:r>
              <a:rPr lang="es-ES" sz="1600" dirty="0"/>
              <a:t>.</a:t>
            </a:r>
          </a:p>
          <a:p>
            <a:pPr>
              <a:buFont typeface="Arial" panose="020B0604020202020204" pitchFamily="34" charset="0"/>
              <a:buChar char="•"/>
            </a:pPr>
            <a:r>
              <a:rPr lang="es-ES" sz="1600" dirty="0" err="1"/>
              <a:t>Geographical</a:t>
            </a:r>
            <a:r>
              <a:rPr lang="es-ES" sz="1600" dirty="0"/>
              <a:t> </a:t>
            </a:r>
            <a:r>
              <a:rPr lang="es-ES" sz="1600" dirty="0" err="1"/>
              <a:t>location</a:t>
            </a:r>
            <a:r>
              <a:rPr lang="es-ES" sz="1600" dirty="0"/>
              <a:t> and </a:t>
            </a:r>
            <a:r>
              <a:rPr lang="es-ES" sz="1600" dirty="0" err="1"/>
              <a:t>infrastructure</a:t>
            </a:r>
            <a:r>
              <a:rPr lang="es-ES" sz="1600" dirty="0"/>
              <a:t> </a:t>
            </a:r>
            <a:r>
              <a:rPr lang="es-ES" sz="1600" dirty="0" err="1"/>
              <a:t>impact</a:t>
            </a:r>
            <a:r>
              <a:rPr lang="es-ES" sz="1600" dirty="0"/>
              <a:t> site </a:t>
            </a:r>
            <a:r>
              <a:rPr lang="es-ES" sz="1600" dirty="0" err="1"/>
              <a:t>selection</a:t>
            </a:r>
            <a:r>
              <a:rPr lang="es-ES" sz="1600" dirty="0"/>
              <a:t>.</a:t>
            </a:r>
          </a:p>
          <a:p>
            <a:pPr>
              <a:buFont typeface="Arial" panose="020B0604020202020204" pitchFamily="34" charset="0"/>
              <a:buChar char="•"/>
            </a:pPr>
            <a:r>
              <a:rPr lang="es-ES" sz="1600" dirty="0" err="1"/>
              <a:t>Economic</a:t>
            </a:r>
            <a:r>
              <a:rPr lang="es-ES" sz="1600" dirty="0"/>
              <a:t> </a:t>
            </a:r>
            <a:r>
              <a:rPr lang="es-ES" sz="1600" dirty="0" err="1"/>
              <a:t>factors</a:t>
            </a:r>
            <a:r>
              <a:rPr lang="es-ES" sz="1600" dirty="0"/>
              <a:t> </a:t>
            </a:r>
            <a:r>
              <a:rPr lang="es-ES" sz="1600" dirty="0" err="1"/>
              <a:t>may</a:t>
            </a:r>
            <a:r>
              <a:rPr lang="es-ES" sz="1600" dirty="0"/>
              <a:t> </a:t>
            </a:r>
            <a:r>
              <a:rPr lang="es-ES" sz="1600" dirty="0" err="1"/>
              <a:t>influence</a:t>
            </a:r>
            <a:r>
              <a:rPr lang="es-ES" sz="1600" dirty="0"/>
              <a:t> </a:t>
            </a:r>
            <a:r>
              <a:rPr lang="es-ES" sz="1600" dirty="0" err="1"/>
              <a:t>the</a:t>
            </a:r>
            <a:r>
              <a:rPr lang="es-ES" sz="1600" dirty="0"/>
              <a:t> </a:t>
            </a:r>
            <a:r>
              <a:rPr lang="es-ES" sz="1600" dirty="0" err="1"/>
              <a:t>choice</a:t>
            </a:r>
            <a:r>
              <a:rPr lang="es-ES" sz="1600" dirty="0"/>
              <a:t> </a:t>
            </a:r>
            <a:r>
              <a:rPr lang="es-ES" sz="1600" dirty="0" err="1"/>
              <a:t>of</a:t>
            </a:r>
            <a:r>
              <a:rPr lang="es-ES" sz="1600" dirty="0"/>
              <a:t> </a:t>
            </a:r>
            <a:r>
              <a:rPr lang="es-ES" sz="1600" dirty="0" err="1"/>
              <a:t>launch</a:t>
            </a:r>
            <a:r>
              <a:rPr lang="es-ES" sz="1600" dirty="0"/>
              <a:t> site and </a:t>
            </a:r>
            <a:r>
              <a:rPr lang="es-ES" sz="1600" dirty="0" err="1"/>
              <a:t>vehicle</a:t>
            </a:r>
            <a:r>
              <a:rPr lang="es-ES" sz="1600" dirty="0"/>
              <a:t>.</a:t>
            </a: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Payload vs. Launch Site</a:t>
            </a:r>
          </a:p>
        </p:txBody>
      </p:sp>
      <p:pic>
        <p:nvPicPr>
          <p:cNvPr id="2" name="Imagen 1" descr="Gráfico, Gráfico de dispersión&#10;&#10;Descripción generada automáticamente">
            <a:extLst>
              <a:ext uri="{FF2B5EF4-FFF2-40B4-BE49-F238E27FC236}">
                <a16:creationId xmlns:a16="http://schemas.microsoft.com/office/drawing/2014/main" id="{F98EB681-5E5E-D9FF-F264-64AD408FC852}"/>
              </a:ext>
            </a:extLst>
          </p:cNvPr>
          <p:cNvPicPr>
            <a:picLocks noChangeAspect="1"/>
          </p:cNvPicPr>
          <p:nvPr/>
        </p:nvPicPr>
        <p:blipFill>
          <a:blip r:embed="rId3"/>
          <a:stretch>
            <a:fillRect/>
          </a:stretch>
        </p:blipFill>
        <p:spPr>
          <a:xfrm>
            <a:off x="4838701" y="1380968"/>
            <a:ext cx="6162673" cy="412128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noProof="0" smtClean="0"/>
              <a:t>26</a:t>
            </a:fld>
            <a:endParaRPr lang="en-US" noProof="0"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3206"/>
            <a:ext cx="2763764" cy="4242434"/>
          </a:xfrm>
          <a:prstGeom prst="rect">
            <a:avLst/>
          </a:prstGeom>
        </p:spPr>
        <p:txBody>
          <a:bodyPr>
            <a:normAutofit fontScale="92500" lnSpcReduction="10000"/>
          </a:bodyPr>
          <a:lstStyle/>
          <a:p>
            <a:pPr>
              <a:lnSpc>
                <a:spcPct val="100000"/>
              </a:lnSpc>
              <a:spcBef>
                <a:spcPts val="1400"/>
              </a:spcBef>
            </a:pPr>
            <a:r>
              <a:rPr lang="es-ES" sz="1600" dirty="0" err="1">
                <a:latin typeface="Abadi" panose="020B0604020104020204" pitchFamily="34" charset="0"/>
              </a:rPr>
              <a:t>This</a:t>
            </a:r>
            <a:r>
              <a:rPr lang="es-ES" sz="1600" dirty="0">
                <a:latin typeface="Abadi" panose="020B0604020104020204" pitchFamily="34" charset="0"/>
              </a:rPr>
              <a:t> chart </a:t>
            </a:r>
            <a:r>
              <a:rPr lang="es-ES" sz="1600" dirty="0" err="1">
                <a:latin typeface="Abadi" panose="020B0604020104020204" pitchFamily="34" charset="0"/>
              </a:rPr>
              <a:t>presents</a:t>
            </a:r>
            <a:r>
              <a:rPr lang="es-ES" sz="1600" dirty="0">
                <a:latin typeface="Abadi" panose="020B0604020104020204" pitchFamily="34" charset="0"/>
              </a:rPr>
              <a:t> </a:t>
            </a:r>
            <a:r>
              <a:rPr lang="es-ES" sz="1600" dirty="0" err="1">
                <a:latin typeface="Abadi" panose="020B0604020104020204" pitchFamily="34" charset="0"/>
              </a:rPr>
              <a:t>the</a:t>
            </a:r>
            <a:r>
              <a:rPr lang="es-ES" sz="1600" dirty="0">
                <a:latin typeface="Abadi" panose="020B0604020104020204" pitchFamily="34" charset="0"/>
              </a:rPr>
              <a:t> </a:t>
            </a:r>
            <a:r>
              <a:rPr lang="es-ES" sz="1600" dirty="0" err="1">
                <a:latin typeface="Abadi" panose="020B0604020104020204" pitchFamily="34" charset="0"/>
              </a:rPr>
              <a:t>success</a:t>
            </a:r>
            <a:r>
              <a:rPr lang="es-ES" sz="1600" dirty="0">
                <a:latin typeface="Abadi" panose="020B0604020104020204" pitchFamily="34" charset="0"/>
              </a:rPr>
              <a:t> </a:t>
            </a:r>
            <a:r>
              <a:rPr lang="es-ES" sz="1600" dirty="0" err="1">
                <a:latin typeface="Abadi" panose="020B0604020104020204" pitchFamily="34" charset="0"/>
              </a:rPr>
              <a:t>rates</a:t>
            </a:r>
            <a:r>
              <a:rPr lang="es-ES" sz="1600" dirty="0">
                <a:latin typeface="Abadi" panose="020B0604020104020204" pitchFamily="34" charset="0"/>
              </a:rPr>
              <a:t> </a:t>
            </a:r>
            <a:r>
              <a:rPr lang="es-ES" sz="1600" dirty="0" err="1">
                <a:latin typeface="Abadi" panose="020B0604020104020204" pitchFamily="34" charset="0"/>
              </a:rPr>
              <a:t>of</a:t>
            </a:r>
            <a:r>
              <a:rPr lang="es-ES" sz="1600" dirty="0">
                <a:latin typeface="Abadi" panose="020B0604020104020204" pitchFamily="34" charset="0"/>
              </a:rPr>
              <a:t> </a:t>
            </a:r>
            <a:r>
              <a:rPr lang="es-ES" sz="1600" dirty="0" err="1">
                <a:latin typeface="Abadi" panose="020B0604020104020204" pitchFamily="34" charset="0"/>
              </a:rPr>
              <a:t>space</a:t>
            </a:r>
            <a:r>
              <a:rPr lang="es-ES" sz="1600" dirty="0">
                <a:latin typeface="Abadi" panose="020B0604020104020204" pitchFamily="34" charset="0"/>
              </a:rPr>
              <a:t> </a:t>
            </a:r>
            <a:r>
              <a:rPr lang="es-ES" sz="1600" dirty="0" err="1">
                <a:latin typeface="Abadi" panose="020B0604020104020204" pitchFamily="34" charset="0"/>
              </a:rPr>
              <a:t>launches</a:t>
            </a:r>
            <a:r>
              <a:rPr lang="es-ES" sz="1600" dirty="0">
                <a:latin typeface="Abadi" panose="020B0604020104020204" pitchFamily="34" charset="0"/>
              </a:rPr>
              <a:t> </a:t>
            </a:r>
            <a:r>
              <a:rPr lang="es-ES" sz="1600" dirty="0" err="1">
                <a:latin typeface="Abadi" panose="020B0604020104020204" pitchFamily="34" charset="0"/>
              </a:rPr>
              <a:t>based</a:t>
            </a:r>
            <a:r>
              <a:rPr lang="es-ES" sz="1600" dirty="0">
                <a:latin typeface="Abadi" panose="020B0604020104020204" pitchFamily="34" charset="0"/>
              </a:rPr>
              <a:t> </a:t>
            </a:r>
            <a:r>
              <a:rPr lang="es-ES" sz="1600" dirty="0" err="1">
                <a:latin typeface="Abadi" panose="020B0604020104020204" pitchFamily="34" charset="0"/>
              </a:rPr>
              <a:t>on</a:t>
            </a:r>
            <a:r>
              <a:rPr lang="es-ES" sz="1600" dirty="0">
                <a:latin typeface="Abadi" panose="020B0604020104020204" pitchFamily="34" charset="0"/>
              </a:rPr>
              <a:t> </a:t>
            </a:r>
            <a:r>
              <a:rPr lang="es-ES" sz="1600" dirty="0" err="1">
                <a:latin typeface="Abadi" panose="020B0604020104020204" pitchFamily="34" charset="0"/>
              </a:rPr>
              <a:t>the</a:t>
            </a:r>
            <a:r>
              <a:rPr lang="es-ES" sz="1600" dirty="0">
                <a:latin typeface="Abadi" panose="020B0604020104020204" pitchFamily="34" charset="0"/>
              </a:rPr>
              <a:t> target </a:t>
            </a:r>
            <a:r>
              <a:rPr lang="es-ES" sz="1600" dirty="0" err="1">
                <a:latin typeface="Abadi" panose="020B0604020104020204" pitchFamily="34" charset="0"/>
              </a:rPr>
              <a:t>orbit</a:t>
            </a:r>
            <a:r>
              <a:rPr lang="es-ES" sz="1600" dirty="0">
                <a:latin typeface="Abadi" panose="020B0604020104020204" pitchFamily="34" charset="0"/>
              </a:rPr>
              <a:t>. </a:t>
            </a:r>
          </a:p>
          <a:p>
            <a:pPr>
              <a:lnSpc>
                <a:spcPct val="100000"/>
              </a:lnSpc>
              <a:spcBef>
                <a:spcPts val="1400"/>
              </a:spcBef>
            </a:pPr>
            <a:r>
              <a:rPr lang="es-ES" sz="1600" dirty="0" err="1">
                <a:latin typeface="Abadi" panose="020B0604020104020204" pitchFamily="34" charset="0"/>
              </a:rPr>
              <a:t>Orbits</a:t>
            </a:r>
            <a:r>
              <a:rPr lang="es-ES" sz="1600" dirty="0">
                <a:latin typeface="Abadi" panose="020B0604020104020204" pitchFamily="34" charset="0"/>
              </a:rPr>
              <a:t> </a:t>
            </a:r>
            <a:r>
              <a:rPr lang="es-ES" sz="1600" dirty="0" err="1">
                <a:latin typeface="Abadi" panose="020B0604020104020204" pitchFamily="34" charset="0"/>
              </a:rPr>
              <a:t>like</a:t>
            </a:r>
            <a:r>
              <a:rPr lang="es-ES" sz="1600" dirty="0">
                <a:latin typeface="Abadi" panose="020B0604020104020204" pitchFamily="34" charset="0"/>
              </a:rPr>
              <a:t> ES-L1, GEO, HEO, and SSO </a:t>
            </a:r>
            <a:r>
              <a:rPr lang="es-ES" sz="1600" dirty="0" err="1">
                <a:latin typeface="Abadi" panose="020B0604020104020204" pitchFamily="34" charset="0"/>
              </a:rPr>
              <a:t>exhibit</a:t>
            </a:r>
            <a:r>
              <a:rPr lang="es-ES" sz="1600" dirty="0">
                <a:latin typeface="Abadi" panose="020B0604020104020204" pitchFamily="34" charset="0"/>
              </a:rPr>
              <a:t> </a:t>
            </a:r>
            <a:r>
              <a:rPr lang="es-ES" sz="1600" dirty="0" err="1">
                <a:latin typeface="Abadi" panose="020B0604020104020204" pitchFamily="34" charset="0"/>
              </a:rPr>
              <a:t>the</a:t>
            </a:r>
            <a:r>
              <a:rPr lang="es-ES" sz="1600" dirty="0">
                <a:latin typeface="Abadi" panose="020B0604020104020204" pitchFamily="34" charset="0"/>
              </a:rPr>
              <a:t> </a:t>
            </a:r>
            <a:r>
              <a:rPr lang="es-ES" sz="1600" dirty="0" err="1">
                <a:latin typeface="Abadi" panose="020B0604020104020204" pitchFamily="34" charset="0"/>
              </a:rPr>
              <a:t>highest</a:t>
            </a:r>
            <a:r>
              <a:rPr lang="es-ES" sz="1600" dirty="0">
                <a:latin typeface="Abadi" panose="020B0604020104020204" pitchFamily="34" charset="0"/>
              </a:rPr>
              <a:t> </a:t>
            </a:r>
            <a:r>
              <a:rPr lang="es-ES" sz="1600" dirty="0" err="1">
                <a:latin typeface="Abadi" panose="020B0604020104020204" pitchFamily="34" charset="0"/>
              </a:rPr>
              <a:t>success</a:t>
            </a:r>
            <a:r>
              <a:rPr lang="es-ES" sz="1600" dirty="0">
                <a:latin typeface="Abadi" panose="020B0604020104020204" pitchFamily="34" charset="0"/>
              </a:rPr>
              <a:t> </a:t>
            </a:r>
            <a:r>
              <a:rPr lang="es-ES" sz="1600" dirty="0" err="1">
                <a:latin typeface="Abadi" panose="020B0604020104020204" pitchFamily="34" charset="0"/>
              </a:rPr>
              <a:t>rates</a:t>
            </a:r>
            <a:r>
              <a:rPr lang="es-ES" sz="1600" dirty="0">
                <a:latin typeface="Abadi" panose="020B0604020104020204" pitchFamily="34" charset="0"/>
              </a:rPr>
              <a:t>, </a:t>
            </a:r>
            <a:r>
              <a:rPr lang="es-ES" sz="1600" dirty="0" err="1">
                <a:latin typeface="Abadi" panose="020B0604020104020204" pitchFamily="34" charset="0"/>
              </a:rPr>
              <a:t>indicating</a:t>
            </a:r>
            <a:r>
              <a:rPr lang="es-ES" sz="1600" dirty="0">
                <a:latin typeface="Abadi" panose="020B0604020104020204" pitchFamily="34" charset="0"/>
              </a:rPr>
              <a:t> </a:t>
            </a:r>
            <a:r>
              <a:rPr lang="es-ES" sz="1600" dirty="0" err="1">
                <a:latin typeface="Abadi" panose="020B0604020104020204" pitchFamily="34" charset="0"/>
              </a:rPr>
              <a:t>reliable</a:t>
            </a:r>
            <a:r>
              <a:rPr lang="es-ES" sz="1600" dirty="0">
                <a:latin typeface="Abadi" panose="020B0604020104020204" pitchFamily="34" charset="0"/>
              </a:rPr>
              <a:t> </a:t>
            </a:r>
            <a:r>
              <a:rPr lang="es-ES" sz="1600" dirty="0" err="1">
                <a:latin typeface="Abadi" panose="020B0604020104020204" pitchFamily="34" charset="0"/>
              </a:rPr>
              <a:t>launch</a:t>
            </a:r>
            <a:r>
              <a:rPr lang="es-ES" sz="1600" dirty="0">
                <a:latin typeface="Abadi" panose="020B0604020104020204" pitchFamily="34" charset="0"/>
              </a:rPr>
              <a:t> </a:t>
            </a:r>
            <a:r>
              <a:rPr lang="es-ES" sz="1600" dirty="0" err="1">
                <a:latin typeface="Abadi" panose="020B0604020104020204" pitchFamily="34" charset="0"/>
              </a:rPr>
              <a:t>capabilities</a:t>
            </a:r>
            <a:r>
              <a:rPr lang="es-ES" sz="1600" dirty="0">
                <a:latin typeface="Abadi" panose="020B0604020104020204" pitchFamily="34" charset="0"/>
              </a:rPr>
              <a:t>. </a:t>
            </a:r>
            <a:r>
              <a:rPr lang="es-ES" sz="1600" dirty="0" err="1">
                <a:latin typeface="Abadi" panose="020B0604020104020204" pitchFamily="34" charset="0"/>
              </a:rPr>
              <a:t>Conversely</a:t>
            </a:r>
            <a:r>
              <a:rPr lang="es-ES" sz="1600" dirty="0">
                <a:latin typeface="Abadi" panose="020B0604020104020204" pitchFamily="34" charset="0"/>
              </a:rPr>
              <a:t>, GTO and SO </a:t>
            </a:r>
            <a:r>
              <a:rPr lang="es-ES" sz="1600" dirty="0" err="1">
                <a:latin typeface="Abadi" panose="020B0604020104020204" pitchFamily="34" charset="0"/>
              </a:rPr>
              <a:t>orbits</a:t>
            </a:r>
            <a:r>
              <a:rPr lang="es-ES" sz="1600" dirty="0">
                <a:latin typeface="Abadi" panose="020B0604020104020204" pitchFamily="34" charset="0"/>
              </a:rPr>
              <a:t> </a:t>
            </a:r>
            <a:r>
              <a:rPr lang="es-ES" sz="1600" dirty="0" err="1">
                <a:latin typeface="Abadi" panose="020B0604020104020204" pitchFamily="34" charset="0"/>
              </a:rPr>
              <a:t>demonstrate</a:t>
            </a:r>
            <a:r>
              <a:rPr lang="es-ES" sz="1600" dirty="0">
                <a:latin typeface="Abadi" panose="020B0604020104020204" pitchFamily="34" charset="0"/>
              </a:rPr>
              <a:t> </a:t>
            </a:r>
            <a:r>
              <a:rPr lang="es-ES" sz="1600" dirty="0" err="1">
                <a:latin typeface="Abadi" panose="020B0604020104020204" pitchFamily="34" charset="0"/>
              </a:rPr>
              <a:t>lower</a:t>
            </a:r>
            <a:r>
              <a:rPr lang="es-ES" sz="1600" dirty="0">
                <a:latin typeface="Abadi" panose="020B0604020104020204" pitchFamily="34" charset="0"/>
              </a:rPr>
              <a:t> </a:t>
            </a:r>
            <a:r>
              <a:rPr lang="es-ES" sz="1600" dirty="0" err="1">
                <a:latin typeface="Abadi" panose="020B0604020104020204" pitchFamily="34" charset="0"/>
              </a:rPr>
              <a:t>success</a:t>
            </a:r>
            <a:r>
              <a:rPr lang="es-ES" sz="1600" dirty="0">
                <a:latin typeface="Abadi" panose="020B0604020104020204" pitchFamily="34" charset="0"/>
              </a:rPr>
              <a:t> </a:t>
            </a:r>
            <a:r>
              <a:rPr lang="es-ES" sz="1600" dirty="0" err="1">
                <a:latin typeface="Abadi" panose="020B0604020104020204" pitchFamily="34" charset="0"/>
              </a:rPr>
              <a:t>rates</a:t>
            </a:r>
            <a:r>
              <a:rPr lang="es-ES" sz="1600" dirty="0">
                <a:latin typeface="Abadi" panose="020B0604020104020204" pitchFamily="34" charset="0"/>
              </a:rPr>
              <a:t>, </a:t>
            </a:r>
            <a:r>
              <a:rPr lang="es-ES" sz="1600" dirty="0" err="1">
                <a:latin typeface="Abadi" panose="020B0604020104020204" pitchFamily="34" charset="0"/>
              </a:rPr>
              <a:t>suggesting</a:t>
            </a:r>
            <a:r>
              <a:rPr lang="es-ES" sz="1600" dirty="0">
                <a:latin typeface="Abadi" panose="020B0604020104020204" pitchFamily="34" charset="0"/>
              </a:rPr>
              <a:t> more </a:t>
            </a:r>
            <a:r>
              <a:rPr lang="es-ES" sz="1600" dirty="0" err="1">
                <a:latin typeface="Abadi" panose="020B0604020104020204" pitchFamily="34" charset="0"/>
              </a:rPr>
              <a:t>challenging</a:t>
            </a:r>
            <a:r>
              <a:rPr lang="es-ES" sz="1600" dirty="0">
                <a:latin typeface="Abadi" panose="020B0604020104020204" pitchFamily="34" charset="0"/>
              </a:rPr>
              <a:t> </a:t>
            </a:r>
            <a:r>
              <a:rPr lang="es-ES" sz="1600" dirty="0" err="1">
                <a:latin typeface="Abadi" panose="020B0604020104020204" pitchFamily="34" charset="0"/>
              </a:rPr>
              <a:t>launch</a:t>
            </a:r>
            <a:r>
              <a:rPr lang="es-ES" sz="1600" dirty="0">
                <a:latin typeface="Abadi" panose="020B0604020104020204" pitchFamily="34" charset="0"/>
              </a:rPr>
              <a:t> </a:t>
            </a:r>
            <a:r>
              <a:rPr lang="es-ES" sz="1600" dirty="0" err="1">
                <a:latin typeface="Abadi" panose="020B0604020104020204" pitchFamily="34" charset="0"/>
              </a:rPr>
              <a:t>conditions</a:t>
            </a:r>
            <a:r>
              <a:rPr lang="es-ES" sz="1600" dirty="0">
                <a:latin typeface="Abadi" panose="020B0604020104020204" pitchFamily="34" charset="0"/>
              </a:rPr>
              <a:t>. </a:t>
            </a:r>
            <a:r>
              <a:rPr lang="es-ES" sz="1600" dirty="0" err="1">
                <a:latin typeface="Abadi" panose="020B0604020104020204" pitchFamily="34" charset="0"/>
              </a:rPr>
              <a:t>The</a:t>
            </a:r>
            <a:r>
              <a:rPr lang="es-ES" sz="1600" dirty="0">
                <a:latin typeface="Abadi" panose="020B0604020104020204" pitchFamily="34" charset="0"/>
              </a:rPr>
              <a:t> </a:t>
            </a:r>
            <a:r>
              <a:rPr lang="es-ES" sz="1600" dirty="0" err="1">
                <a:latin typeface="Abadi" panose="020B0604020104020204" pitchFamily="34" charset="0"/>
              </a:rPr>
              <a:t>significant</a:t>
            </a:r>
            <a:r>
              <a:rPr lang="es-ES" sz="1600" dirty="0">
                <a:latin typeface="Abadi" panose="020B0604020104020204" pitchFamily="34" charset="0"/>
              </a:rPr>
              <a:t> </a:t>
            </a:r>
            <a:r>
              <a:rPr lang="es-ES" sz="1600" dirty="0" err="1">
                <a:latin typeface="Abadi" panose="020B0604020104020204" pitchFamily="34" charset="0"/>
              </a:rPr>
              <a:t>variation</a:t>
            </a:r>
            <a:r>
              <a:rPr lang="es-ES" sz="1600" dirty="0">
                <a:latin typeface="Abadi" panose="020B0604020104020204" pitchFamily="34" charset="0"/>
              </a:rPr>
              <a:t> in </a:t>
            </a:r>
            <a:r>
              <a:rPr lang="es-ES" sz="1600" dirty="0" err="1">
                <a:latin typeface="Abadi" panose="020B0604020104020204" pitchFamily="34" charset="0"/>
              </a:rPr>
              <a:t>success</a:t>
            </a:r>
            <a:r>
              <a:rPr lang="es-ES" sz="1600" dirty="0">
                <a:latin typeface="Abadi" panose="020B0604020104020204" pitchFamily="34" charset="0"/>
              </a:rPr>
              <a:t> </a:t>
            </a:r>
            <a:r>
              <a:rPr lang="es-ES" sz="1600" dirty="0" err="1">
                <a:latin typeface="Abadi" panose="020B0604020104020204" pitchFamily="34" charset="0"/>
              </a:rPr>
              <a:t>rates</a:t>
            </a:r>
            <a:r>
              <a:rPr lang="es-ES" sz="1600" dirty="0">
                <a:latin typeface="Abadi" panose="020B0604020104020204" pitchFamily="34" charset="0"/>
              </a:rPr>
              <a:t> </a:t>
            </a:r>
            <a:r>
              <a:rPr lang="es-ES" sz="1600" dirty="0" err="1">
                <a:latin typeface="Abadi" panose="020B0604020104020204" pitchFamily="34" charset="0"/>
              </a:rPr>
              <a:t>across</a:t>
            </a:r>
            <a:r>
              <a:rPr lang="es-ES" sz="1600" dirty="0">
                <a:latin typeface="Abadi" panose="020B0604020104020204" pitchFamily="34" charset="0"/>
              </a:rPr>
              <a:t> </a:t>
            </a:r>
            <a:r>
              <a:rPr lang="es-ES" sz="1600" dirty="0" err="1">
                <a:latin typeface="Abadi" panose="020B0604020104020204" pitchFamily="34" charset="0"/>
              </a:rPr>
              <a:t>different</a:t>
            </a:r>
            <a:r>
              <a:rPr lang="es-ES" sz="1600" dirty="0">
                <a:latin typeface="Abadi" panose="020B0604020104020204" pitchFamily="34" charset="0"/>
              </a:rPr>
              <a:t> </a:t>
            </a:r>
            <a:r>
              <a:rPr lang="es-ES" sz="1600" dirty="0" err="1">
                <a:latin typeface="Abadi" panose="020B0604020104020204" pitchFamily="34" charset="0"/>
              </a:rPr>
              <a:t>orbits</a:t>
            </a:r>
            <a:r>
              <a:rPr lang="es-ES" sz="1600" dirty="0">
                <a:latin typeface="Abadi" panose="020B0604020104020204" pitchFamily="34" charset="0"/>
              </a:rPr>
              <a:t> </a:t>
            </a:r>
            <a:r>
              <a:rPr lang="es-ES" sz="1600" dirty="0" err="1">
                <a:latin typeface="Abadi" panose="020B0604020104020204" pitchFamily="34" charset="0"/>
              </a:rPr>
              <a:t>highlights</a:t>
            </a:r>
            <a:r>
              <a:rPr lang="es-ES" sz="1600" dirty="0">
                <a:latin typeface="Abadi" panose="020B0604020104020204" pitchFamily="34" charset="0"/>
              </a:rPr>
              <a:t> </a:t>
            </a:r>
            <a:r>
              <a:rPr lang="es-ES" sz="1600" dirty="0" err="1">
                <a:latin typeface="Abadi" panose="020B0604020104020204" pitchFamily="34" charset="0"/>
              </a:rPr>
              <a:t>the</a:t>
            </a:r>
            <a:r>
              <a:rPr lang="es-ES" sz="1600" dirty="0">
                <a:latin typeface="Abadi" panose="020B0604020104020204" pitchFamily="34" charset="0"/>
              </a:rPr>
              <a:t> </a:t>
            </a:r>
            <a:r>
              <a:rPr lang="es-ES" sz="1600" dirty="0" err="1">
                <a:latin typeface="Abadi" panose="020B0604020104020204" pitchFamily="34" charset="0"/>
              </a:rPr>
              <a:t>influence</a:t>
            </a:r>
            <a:r>
              <a:rPr lang="es-ES" sz="1600" dirty="0">
                <a:latin typeface="Abadi" panose="020B0604020104020204" pitchFamily="34" charset="0"/>
              </a:rPr>
              <a:t> </a:t>
            </a:r>
            <a:r>
              <a:rPr lang="es-ES" sz="1600" dirty="0" err="1">
                <a:latin typeface="Abadi" panose="020B0604020104020204" pitchFamily="34" charset="0"/>
              </a:rPr>
              <a:t>of</a:t>
            </a:r>
            <a:r>
              <a:rPr lang="es-ES" sz="1600" dirty="0">
                <a:latin typeface="Abadi" panose="020B0604020104020204" pitchFamily="34" charset="0"/>
              </a:rPr>
              <a:t> </a:t>
            </a:r>
            <a:r>
              <a:rPr lang="es-ES" sz="1600" dirty="0" err="1">
                <a:latin typeface="Abadi" panose="020B0604020104020204" pitchFamily="34" charset="0"/>
              </a:rPr>
              <a:t>factors</a:t>
            </a:r>
            <a:r>
              <a:rPr lang="es-ES" sz="1600" dirty="0">
                <a:latin typeface="Abadi" panose="020B0604020104020204" pitchFamily="34" charset="0"/>
              </a:rPr>
              <a:t> </a:t>
            </a:r>
            <a:r>
              <a:rPr lang="es-ES" sz="1600" dirty="0" err="1">
                <a:latin typeface="Abadi" panose="020B0604020104020204" pitchFamily="34" charset="0"/>
              </a:rPr>
              <a:t>such</a:t>
            </a:r>
            <a:r>
              <a:rPr lang="es-ES" sz="1600" dirty="0">
                <a:latin typeface="Abadi" panose="020B0604020104020204" pitchFamily="34" charset="0"/>
              </a:rPr>
              <a:t> as </a:t>
            </a:r>
            <a:r>
              <a:rPr lang="es-ES" sz="1600" dirty="0" err="1">
                <a:latin typeface="Abadi" panose="020B0604020104020204" pitchFamily="34" charset="0"/>
              </a:rPr>
              <a:t>mission</a:t>
            </a:r>
            <a:r>
              <a:rPr lang="es-ES" sz="1600" dirty="0">
                <a:latin typeface="Abadi" panose="020B0604020104020204" pitchFamily="34" charset="0"/>
              </a:rPr>
              <a:t> </a:t>
            </a:r>
            <a:r>
              <a:rPr lang="es-ES" sz="1600" dirty="0" err="1">
                <a:latin typeface="Abadi" panose="020B0604020104020204" pitchFamily="34" charset="0"/>
              </a:rPr>
              <a:t>complexity</a:t>
            </a:r>
            <a:r>
              <a:rPr lang="es-ES" sz="1600" dirty="0">
                <a:latin typeface="Abadi" panose="020B0604020104020204" pitchFamily="34" charset="0"/>
              </a:rPr>
              <a:t> and </a:t>
            </a:r>
            <a:r>
              <a:rPr lang="es-ES" sz="1600" dirty="0" err="1">
                <a:latin typeface="Abadi" panose="020B0604020104020204" pitchFamily="34" charset="0"/>
              </a:rPr>
              <a:t>launch</a:t>
            </a:r>
            <a:r>
              <a:rPr lang="es-ES" sz="1600" dirty="0">
                <a:latin typeface="Abadi" panose="020B0604020104020204" pitchFamily="34" charset="0"/>
              </a:rPr>
              <a:t> </a:t>
            </a:r>
            <a:r>
              <a:rPr lang="es-ES" sz="1600" dirty="0" err="1">
                <a:latin typeface="Abadi" panose="020B0604020104020204" pitchFamily="34" charset="0"/>
              </a:rPr>
              <a:t>vehicle</a:t>
            </a:r>
            <a:r>
              <a:rPr lang="es-ES" sz="1600" dirty="0">
                <a:latin typeface="Abadi" panose="020B0604020104020204" pitchFamily="34" charset="0"/>
              </a:rPr>
              <a:t> </a:t>
            </a:r>
            <a:r>
              <a:rPr lang="es-ES" sz="1600" dirty="0" err="1">
                <a:latin typeface="Abadi" panose="020B0604020104020204" pitchFamily="34" charset="0"/>
              </a:rPr>
              <a:t>technology</a:t>
            </a:r>
            <a:r>
              <a:rPr lang="es-ES" sz="1600" dirty="0">
                <a:latin typeface="Abadi" panose="020B0604020104020204" pitchFamily="34" charset="0"/>
              </a:rPr>
              <a:t>.</a:t>
            </a:r>
            <a:endParaRPr lang="en-US" sz="2200" noProof="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Success Rate vs. Orbit Type</a:t>
            </a:r>
            <a:endParaRPr lang="en-US" noProof="0" dirty="0">
              <a:solidFill>
                <a:srgbClr val="0B49CB"/>
              </a:solidFill>
            </a:endParaRPr>
          </a:p>
        </p:txBody>
      </p:sp>
      <p:pic>
        <p:nvPicPr>
          <p:cNvPr id="2" name="Imagen 1" descr="Gráfico, Gráfico de barras&#10;&#10;Descripción generada automáticamente">
            <a:extLst>
              <a:ext uri="{FF2B5EF4-FFF2-40B4-BE49-F238E27FC236}">
                <a16:creationId xmlns:a16="http://schemas.microsoft.com/office/drawing/2014/main" id="{BC6C5094-D2A8-FBAC-04C1-C096B855EE58}"/>
              </a:ext>
            </a:extLst>
          </p:cNvPr>
          <p:cNvPicPr>
            <a:picLocks noChangeAspect="1"/>
          </p:cNvPicPr>
          <p:nvPr/>
        </p:nvPicPr>
        <p:blipFill>
          <a:blip r:embed="rId3"/>
          <a:stretch>
            <a:fillRect/>
          </a:stretch>
        </p:blipFill>
        <p:spPr>
          <a:xfrm>
            <a:off x="3685572" y="1533525"/>
            <a:ext cx="7772400" cy="424243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noProof="0" smtClean="0"/>
              <a:t>27</a:t>
            </a:fld>
            <a:endParaRPr lang="en-US" noProof="0"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5261" y="1523206"/>
            <a:ext cx="3932238" cy="3811588"/>
          </a:xfrm>
          <a:prstGeom prst="rect">
            <a:avLst/>
          </a:prstGeom>
        </p:spPr>
        <p:txBody>
          <a:bodyPr>
            <a:normAutofit fontScale="85000" lnSpcReduction="20000"/>
          </a:bodyPr>
          <a:lstStyle/>
          <a:p>
            <a:pPr marL="0" indent="0">
              <a:buNone/>
            </a:pPr>
            <a:r>
              <a:rPr lang="es-ES" sz="1600" b="1" dirty="0"/>
              <a:t>Key </a:t>
            </a:r>
            <a:r>
              <a:rPr lang="es-ES" sz="1600" b="1" dirty="0" err="1"/>
              <a:t>Findings</a:t>
            </a:r>
            <a:r>
              <a:rPr lang="es-ES" sz="1600" b="1" dirty="0"/>
              <a:t>:</a:t>
            </a:r>
            <a:r>
              <a:rPr lang="es-ES" sz="1600" dirty="0"/>
              <a:t> </a:t>
            </a:r>
          </a:p>
          <a:p>
            <a:pPr>
              <a:buFont typeface="Arial" panose="020B0604020202020204" pitchFamily="34" charset="0"/>
              <a:buChar char="•"/>
            </a:pPr>
            <a:r>
              <a:rPr lang="es-ES" sz="1600" dirty="0"/>
              <a:t>No </a:t>
            </a:r>
            <a:r>
              <a:rPr lang="es-ES" sz="1600" dirty="0" err="1"/>
              <a:t>clear</a:t>
            </a:r>
            <a:r>
              <a:rPr lang="es-ES" sz="1600" dirty="0"/>
              <a:t> linear </a:t>
            </a:r>
            <a:r>
              <a:rPr lang="es-ES" sz="1600" dirty="0" err="1"/>
              <a:t>relationship</a:t>
            </a:r>
            <a:r>
              <a:rPr lang="es-ES" sz="1600" dirty="0"/>
              <a:t> </a:t>
            </a:r>
            <a:r>
              <a:rPr lang="es-ES" sz="1600" dirty="0" err="1"/>
              <a:t>between</a:t>
            </a:r>
            <a:r>
              <a:rPr lang="es-ES" sz="1600" dirty="0"/>
              <a:t> </a:t>
            </a:r>
            <a:r>
              <a:rPr lang="es-ES" sz="1600" dirty="0" err="1"/>
              <a:t>flight</a:t>
            </a:r>
            <a:r>
              <a:rPr lang="es-ES" sz="1600" dirty="0"/>
              <a:t> </a:t>
            </a:r>
            <a:r>
              <a:rPr lang="es-ES" sz="1600" dirty="0" err="1"/>
              <a:t>number</a:t>
            </a:r>
            <a:r>
              <a:rPr lang="es-ES" sz="1600" dirty="0"/>
              <a:t> and </a:t>
            </a:r>
            <a:r>
              <a:rPr lang="es-ES" sz="1600" dirty="0" err="1"/>
              <a:t>orbit</a:t>
            </a:r>
            <a:r>
              <a:rPr lang="es-ES" sz="1600" dirty="0"/>
              <a:t> </a:t>
            </a:r>
            <a:r>
              <a:rPr lang="es-ES" sz="1600" dirty="0" err="1"/>
              <a:t>type</a:t>
            </a:r>
            <a:r>
              <a:rPr lang="es-ES" sz="1600" dirty="0"/>
              <a:t>.</a:t>
            </a:r>
          </a:p>
          <a:p>
            <a:pPr>
              <a:buFont typeface="Arial" panose="020B0604020202020204" pitchFamily="34" charset="0"/>
              <a:buChar char="•"/>
            </a:pPr>
            <a:r>
              <a:rPr lang="es-ES" sz="1600" dirty="0"/>
              <a:t>A </a:t>
            </a:r>
            <a:r>
              <a:rPr lang="es-ES" sz="1600" dirty="0" err="1"/>
              <a:t>variety</a:t>
            </a:r>
            <a:r>
              <a:rPr lang="es-ES" sz="1600" dirty="0"/>
              <a:t> </a:t>
            </a:r>
            <a:r>
              <a:rPr lang="es-ES" sz="1600" dirty="0" err="1"/>
              <a:t>of</a:t>
            </a:r>
            <a:r>
              <a:rPr lang="es-ES" sz="1600" dirty="0"/>
              <a:t> </a:t>
            </a:r>
            <a:r>
              <a:rPr lang="es-ES" sz="1600" dirty="0" err="1"/>
              <a:t>orbit</a:t>
            </a:r>
            <a:r>
              <a:rPr lang="es-ES" sz="1600" dirty="0"/>
              <a:t> </a:t>
            </a:r>
            <a:r>
              <a:rPr lang="es-ES" sz="1600" dirty="0" err="1"/>
              <a:t>types</a:t>
            </a:r>
            <a:r>
              <a:rPr lang="es-ES" sz="1600" dirty="0"/>
              <a:t> are </a:t>
            </a:r>
            <a:r>
              <a:rPr lang="es-ES" sz="1600" dirty="0" err="1"/>
              <a:t>represented</a:t>
            </a:r>
            <a:r>
              <a:rPr lang="es-ES" sz="1600" dirty="0"/>
              <a:t> in </a:t>
            </a:r>
            <a:r>
              <a:rPr lang="es-ES" sz="1600" dirty="0" err="1"/>
              <a:t>the</a:t>
            </a:r>
            <a:r>
              <a:rPr lang="es-ES" sz="1600" dirty="0"/>
              <a:t> data.</a:t>
            </a:r>
          </a:p>
          <a:p>
            <a:pPr>
              <a:buFont typeface="Arial" panose="020B0604020202020204" pitchFamily="34" charset="0"/>
              <a:buChar char="•"/>
            </a:pPr>
            <a:r>
              <a:rPr lang="es-ES" sz="1600" dirty="0" err="1"/>
              <a:t>Potential</a:t>
            </a:r>
            <a:r>
              <a:rPr lang="es-ES" sz="1600" dirty="0"/>
              <a:t> </a:t>
            </a:r>
            <a:r>
              <a:rPr lang="es-ES" sz="1600" dirty="0" err="1"/>
              <a:t>clustering</a:t>
            </a:r>
            <a:r>
              <a:rPr lang="es-ES" sz="1600" dirty="0"/>
              <a:t> </a:t>
            </a:r>
            <a:r>
              <a:rPr lang="es-ES" sz="1600" dirty="0" err="1"/>
              <a:t>of</a:t>
            </a:r>
            <a:r>
              <a:rPr lang="es-ES" sz="1600" dirty="0"/>
              <a:t> </a:t>
            </a:r>
            <a:r>
              <a:rPr lang="es-ES" sz="1600" dirty="0" err="1"/>
              <a:t>certain</a:t>
            </a:r>
            <a:r>
              <a:rPr lang="es-ES" sz="1600" dirty="0"/>
              <a:t> </a:t>
            </a:r>
            <a:r>
              <a:rPr lang="es-ES" sz="1600" dirty="0" err="1"/>
              <a:t>orbit</a:t>
            </a:r>
            <a:r>
              <a:rPr lang="es-ES" sz="1600" dirty="0"/>
              <a:t> </a:t>
            </a:r>
            <a:r>
              <a:rPr lang="es-ES" sz="1600" dirty="0" err="1"/>
              <a:t>types</a:t>
            </a:r>
            <a:r>
              <a:rPr lang="es-ES" sz="1600" dirty="0"/>
              <a:t>.</a:t>
            </a:r>
          </a:p>
          <a:p>
            <a:pPr>
              <a:buFont typeface="Arial" panose="020B0604020202020204" pitchFamily="34" charset="0"/>
              <a:buChar char="•"/>
            </a:pPr>
            <a:r>
              <a:rPr lang="es-ES" sz="1600" dirty="0" err="1"/>
              <a:t>The</a:t>
            </a:r>
            <a:r>
              <a:rPr lang="es-ES" sz="1600" dirty="0"/>
              <a:t> "</a:t>
            </a:r>
            <a:r>
              <a:rPr lang="es-ES" sz="1600" dirty="0" err="1"/>
              <a:t>Class</a:t>
            </a:r>
            <a:r>
              <a:rPr lang="es-ES" sz="1600" dirty="0"/>
              <a:t>" variable (</a:t>
            </a:r>
            <a:r>
              <a:rPr lang="es-ES" sz="1600" dirty="0" err="1"/>
              <a:t>likely</a:t>
            </a:r>
            <a:r>
              <a:rPr lang="es-ES" sz="1600" dirty="0"/>
              <a:t> </a:t>
            </a:r>
            <a:r>
              <a:rPr lang="es-ES" sz="1600" dirty="0" err="1"/>
              <a:t>indicating</a:t>
            </a:r>
            <a:r>
              <a:rPr lang="es-ES" sz="1600" dirty="0"/>
              <a:t> </a:t>
            </a:r>
            <a:r>
              <a:rPr lang="es-ES" sz="1600" dirty="0" err="1"/>
              <a:t>mission</a:t>
            </a:r>
            <a:r>
              <a:rPr lang="es-ES" sz="1600" dirty="0"/>
              <a:t> </a:t>
            </a:r>
            <a:r>
              <a:rPr lang="es-ES" sz="1600" dirty="0" err="1"/>
              <a:t>success</a:t>
            </a:r>
            <a:r>
              <a:rPr lang="es-ES" sz="1600" dirty="0"/>
              <a:t> </a:t>
            </a:r>
            <a:r>
              <a:rPr lang="es-ES" sz="1600" dirty="0" err="1"/>
              <a:t>or</a:t>
            </a:r>
            <a:r>
              <a:rPr lang="es-ES" sz="1600" dirty="0"/>
              <a:t> </a:t>
            </a:r>
            <a:r>
              <a:rPr lang="es-ES" sz="1600" dirty="0" err="1"/>
              <a:t>failure</a:t>
            </a:r>
            <a:r>
              <a:rPr lang="es-ES" sz="1600" dirty="0"/>
              <a:t>) </a:t>
            </a:r>
            <a:r>
              <a:rPr lang="es-ES" sz="1600" dirty="0" err="1"/>
              <a:t>may</a:t>
            </a:r>
            <a:r>
              <a:rPr lang="es-ES" sz="1600" dirty="0"/>
              <a:t> </a:t>
            </a:r>
            <a:r>
              <a:rPr lang="es-ES" sz="1600" dirty="0" err="1"/>
              <a:t>influence</a:t>
            </a:r>
            <a:r>
              <a:rPr lang="es-ES" sz="1600" dirty="0"/>
              <a:t> </a:t>
            </a:r>
            <a:r>
              <a:rPr lang="es-ES" sz="1600" dirty="0" err="1"/>
              <a:t>the</a:t>
            </a:r>
            <a:r>
              <a:rPr lang="es-ES" sz="1600" dirty="0"/>
              <a:t> </a:t>
            </a:r>
            <a:r>
              <a:rPr lang="es-ES" sz="1600" dirty="0" err="1"/>
              <a:t>relationship</a:t>
            </a:r>
            <a:r>
              <a:rPr lang="es-ES" sz="1600" dirty="0"/>
              <a:t> </a:t>
            </a:r>
            <a:r>
              <a:rPr lang="es-ES" sz="1600" dirty="0" err="1"/>
              <a:t>between</a:t>
            </a:r>
            <a:r>
              <a:rPr lang="es-ES" sz="1600" dirty="0"/>
              <a:t> </a:t>
            </a:r>
            <a:r>
              <a:rPr lang="es-ES" sz="1600" dirty="0" err="1"/>
              <a:t>flight</a:t>
            </a:r>
            <a:r>
              <a:rPr lang="es-ES" sz="1600" dirty="0"/>
              <a:t> </a:t>
            </a:r>
            <a:r>
              <a:rPr lang="es-ES" sz="1600" dirty="0" err="1"/>
              <a:t>number</a:t>
            </a:r>
            <a:r>
              <a:rPr lang="es-ES" sz="1600" dirty="0"/>
              <a:t> and </a:t>
            </a:r>
            <a:r>
              <a:rPr lang="es-ES" sz="1600" dirty="0" err="1"/>
              <a:t>orbit</a:t>
            </a:r>
            <a:r>
              <a:rPr lang="es-ES" sz="1600" dirty="0"/>
              <a:t> </a:t>
            </a:r>
            <a:r>
              <a:rPr lang="es-ES" sz="1600" dirty="0" err="1"/>
              <a:t>type</a:t>
            </a:r>
            <a:r>
              <a:rPr lang="es-ES" sz="1600" dirty="0"/>
              <a:t>.</a:t>
            </a:r>
          </a:p>
          <a:p>
            <a:pPr marL="0" indent="0">
              <a:buNone/>
            </a:pPr>
            <a:r>
              <a:rPr lang="es-ES" sz="1600" b="1" dirty="0" err="1"/>
              <a:t>Possible</a:t>
            </a:r>
            <a:r>
              <a:rPr lang="es-ES" sz="1600" b="1" dirty="0"/>
              <a:t> </a:t>
            </a:r>
            <a:r>
              <a:rPr lang="es-ES" sz="1600" b="1" dirty="0" err="1"/>
              <a:t>Interpretations</a:t>
            </a:r>
            <a:r>
              <a:rPr lang="es-ES" sz="1600" b="1" dirty="0"/>
              <a:t>:</a:t>
            </a:r>
          </a:p>
          <a:p>
            <a:pPr>
              <a:buFont typeface="Arial" panose="020B0604020202020204" pitchFamily="34" charset="0"/>
              <a:buChar char="•"/>
            </a:pPr>
            <a:r>
              <a:rPr lang="es-ES" sz="1600" dirty="0" err="1"/>
              <a:t>Orbit</a:t>
            </a:r>
            <a:r>
              <a:rPr lang="es-ES" sz="1600" dirty="0"/>
              <a:t> </a:t>
            </a:r>
            <a:r>
              <a:rPr lang="es-ES" sz="1600" dirty="0" err="1"/>
              <a:t>selection</a:t>
            </a:r>
            <a:r>
              <a:rPr lang="es-ES" sz="1600" dirty="0"/>
              <a:t> </a:t>
            </a:r>
            <a:r>
              <a:rPr lang="es-ES" sz="1600" dirty="0" err="1"/>
              <a:t>may</a:t>
            </a:r>
            <a:r>
              <a:rPr lang="es-ES" sz="1600" dirty="0"/>
              <a:t> </a:t>
            </a:r>
            <a:r>
              <a:rPr lang="es-ES" sz="1600" dirty="0" err="1"/>
              <a:t>not</a:t>
            </a:r>
            <a:r>
              <a:rPr lang="es-ES" sz="1600" dirty="0"/>
              <a:t> be </a:t>
            </a:r>
            <a:r>
              <a:rPr lang="es-ES" sz="1600" dirty="0" err="1"/>
              <a:t>strictly</a:t>
            </a:r>
            <a:r>
              <a:rPr lang="es-ES" sz="1600" dirty="0"/>
              <a:t> </a:t>
            </a:r>
            <a:r>
              <a:rPr lang="es-ES" sz="1600" dirty="0" err="1"/>
              <a:t>sequential</a:t>
            </a:r>
            <a:r>
              <a:rPr lang="es-ES" sz="1600" dirty="0"/>
              <a:t> </a:t>
            </a:r>
            <a:r>
              <a:rPr lang="es-ES" sz="1600" dirty="0" err="1"/>
              <a:t>or</a:t>
            </a:r>
            <a:r>
              <a:rPr lang="es-ES" sz="1600" dirty="0"/>
              <a:t> </a:t>
            </a:r>
            <a:r>
              <a:rPr lang="es-ES" sz="1600" dirty="0" err="1"/>
              <a:t>dependent</a:t>
            </a:r>
            <a:r>
              <a:rPr lang="es-ES" sz="1600" dirty="0"/>
              <a:t> </a:t>
            </a:r>
            <a:r>
              <a:rPr lang="es-ES" sz="1600" dirty="0" err="1"/>
              <a:t>on</a:t>
            </a:r>
            <a:r>
              <a:rPr lang="es-ES" sz="1600" dirty="0"/>
              <a:t> </a:t>
            </a:r>
            <a:r>
              <a:rPr lang="es-ES" sz="1600" dirty="0" err="1"/>
              <a:t>flight</a:t>
            </a:r>
            <a:r>
              <a:rPr lang="es-ES" sz="1600" dirty="0"/>
              <a:t> </a:t>
            </a:r>
            <a:r>
              <a:rPr lang="es-ES" sz="1600" dirty="0" err="1"/>
              <a:t>number</a:t>
            </a:r>
            <a:r>
              <a:rPr lang="es-ES" sz="1600" dirty="0"/>
              <a:t>.</a:t>
            </a:r>
          </a:p>
          <a:p>
            <a:pPr>
              <a:buFont typeface="Arial" panose="020B0604020202020204" pitchFamily="34" charset="0"/>
              <a:buChar char="•"/>
            </a:pPr>
            <a:r>
              <a:rPr lang="es-ES" sz="1600" dirty="0" err="1"/>
              <a:t>Other</a:t>
            </a:r>
            <a:r>
              <a:rPr lang="es-ES" sz="1600" dirty="0"/>
              <a:t> </a:t>
            </a:r>
            <a:r>
              <a:rPr lang="es-ES" sz="1600" dirty="0" err="1"/>
              <a:t>factors</a:t>
            </a:r>
            <a:r>
              <a:rPr lang="es-ES" sz="1600" dirty="0"/>
              <a:t>, </a:t>
            </a:r>
            <a:r>
              <a:rPr lang="es-ES" sz="1600" dirty="0" err="1"/>
              <a:t>such</a:t>
            </a:r>
            <a:r>
              <a:rPr lang="es-ES" sz="1600" dirty="0"/>
              <a:t> as </a:t>
            </a:r>
            <a:r>
              <a:rPr lang="es-ES" sz="1600" dirty="0" err="1"/>
              <a:t>mission</a:t>
            </a:r>
            <a:r>
              <a:rPr lang="es-ES" sz="1600" dirty="0"/>
              <a:t> </a:t>
            </a:r>
            <a:r>
              <a:rPr lang="es-ES" sz="1600" dirty="0" err="1"/>
              <a:t>objectives</a:t>
            </a:r>
            <a:r>
              <a:rPr lang="es-ES" sz="1600" dirty="0"/>
              <a:t>, </a:t>
            </a:r>
            <a:r>
              <a:rPr lang="es-ES" sz="1600" dirty="0" err="1"/>
              <a:t>payload</a:t>
            </a:r>
            <a:r>
              <a:rPr lang="es-ES" sz="1600" dirty="0"/>
              <a:t>, and </a:t>
            </a:r>
            <a:r>
              <a:rPr lang="es-ES" sz="1600" dirty="0" err="1"/>
              <a:t>launch</a:t>
            </a:r>
            <a:r>
              <a:rPr lang="es-ES" sz="1600" dirty="0"/>
              <a:t> </a:t>
            </a:r>
            <a:r>
              <a:rPr lang="es-ES" sz="1600" dirty="0" err="1"/>
              <a:t>vehicle</a:t>
            </a:r>
            <a:r>
              <a:rPr lang="es-ES" sz="1600" dirty="0"/>
              <a:t>, </a:t>
            </a:r>
            <a:r>
              <a:rPr lang="es-ES" sz="1600" dirty="0" err="1"/>
              <a:t>likely</a:t>
            </a:r>
            <a:r>
              <a:rPr lang="es-ES" sz="1600" dirty="0"/>
              <a:t> </a:t>
            </a:r>
            <a:r>
              <a:rPr lang="es-ES" sz="1600" dirty="0" err="1"/>
              <a:t>influence</a:t>
            </a:r>
            <a:r>
              <a:rPr lang="es-ES" sz="1600" dirty="0"/>
              <a:t> </a:t>
            </a:r>
            <a:r>
              <a:rPr lang="es-ES" sz="1600" dirty="0" err="1"/>
              <a:t>orbit</a:t>
            </a:r>
            <a:r>
              <a:rPr lang="es-ES" sz="1600" dirty="0"/>
              <a:t> </a:t>
            </a:r>
            <a:r>
              <a:rPr lang="es-ES" sz="1600" dirty="0" err="1"/>
              <a:t>choice</a:t>
            </a:r>
            <a:r>
              <a:rPr lang="es-ES" sz="1600" dirty="0"/>
              <a:t>.</a:t>
            </a:r>
          </a:p>
          <a:p>
            <a:pPr>
              <a:buFont typeface="Arial" panose="020B0604020202020204" pitchFamily="34" charset="0"/>
              <a:buChar char="•"/>
            </a:pPr>
            <a:r>
              <a:rPr lang="es-ES" sz="1600" dirty="0" err="1"/>
              <a:t>The</a:t>
            </a:r>
            <a:r>
              <a:rPr lang="es-ES" sz="1600" dirty="0"/>
              <a:t> "</a:t>
            </a:r>
            <a:r>
              <a:rPr lang="es-ES" sz="1600" dirty="0" err="1"/>
              <a:t>Class</a:t>
            </a:r>
            <a:r>
              <a:rPr lang="es-ES" sz="1600" dirty="0"/>
              <a:t>" variable </a:t>
            </a:r>
            <a:r>
              <a:rPr lang="es-ES" sz="1600" dirty="0" err="1"/>
              <a:t>could</a:t>
            </a:r>
            <a:r>
              <a:rPr lang="es-ES" sz="1600" dirty="0"/>
              <a:t> </a:t>
            </a:r>
            <a:r>
              <a:rPr lang="es-ES" sz="1600" dirty="0" err="1"/>
              <a:t>reveal</a:t>
            </a:r>
            <a:r>
              <a:rPr lang="es-ES" sz="1600" dirty="0"/>
              <a:t> </a:t>
            </a:r>
            <a:r>
              <a:rPr lang="es-ES" sz="1600" dirty="0" err="1"/>
              <a:t>patterns</a:t>
            </a:r>
            <a:r>
              <a:rPr lang="es-ES" sz="1600" dirty="0"/>
              <a:t> in </a:t>
            </a:r>
            <a:r>
              <a:rPr lang="es-ES" sz="1600" dirty="0" err="1"/>
              <a:t>mission</a:t>
            </a:r>
            <a:r>
              <a:rPr lang="es-ES" sz="1600" dirty="0"/>
              <a:t> </a:t>
            </a:r>
            <a:r>
              <a:rPr lang="es-ES" sz="1600" dirty="0" err="1"/>
              <a:t>success</a:t>
            </a:r>
            <a:r>
              <a:rPr lang="es-ES" sz="1600" dirty="0"/>
              <a:t> </a:t>
            </a:r>
            <a:r>
              <a:rPr lang="es-ES" sz="1600" dirty="0" err="1"/>
              <a:t>rates</a:t>
            </a:r>
            <a:r>
              <a:rPr lang="es-ES" sz="1600" dirty="0"/>
              <a:t> </a:t>
            </a:r>
            <a:r>
              <a:rPr lang="es-ES" sz="1600" dirty="0" err="1"/>
              <a:t>for</a:t>
            </a:r>
            <a:r>
              <a:rPr lang="es-ES" sz="1600" dirty="0"/>
              <a:t> </a:t>
            </a:r>
            <a:r>
              <a:rPr lang="es-ES" sz="1600" dirty="0" err="1"/>
              <a:t>different</a:t>
            </a:r>
            <a:r>
              <a:rPr lang="es-ES" sz="1600" dirty="0"/>
              <a:t> </a:t>
            </a:r>
            <a:r>
              <a:rPr lang="es-ES" sz="1600" dirty="0" err="1"/>
              <a:t>orbit</a:t>
            </a:r>
            <a:r>
              <a:rPr lang="es-ES" sz="1600" dirty="0"/>
              <a:t> </a:t>
            </a:r>
            <a:r>
              <a:rPr lang="es-ES" sz="1600" dirty="0" err="1"/>
              <a:t>types</a:t>
            </a:r>
            <a:r>
              <a:rPr lang="es-ES" sz="1600" dirty="0"/>
              <a: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Flight Number vs. Orbit Type</a:t>
            </a:r>
            <a:endParaRPr lang="en-US" noProof="0" dirty="0">
              <a:solidFill>
                <a:srgbClr val="0B49CB"/>
              </a:solidFill>
            </a:endParaRPr>
          </a:p>
        </p:txBody>
      </p:sp>
      <p:pic>
        <p:nvPicPr>
          <p:cNvPr id="2" name="Imagen 1" descr="Gráfico, Gráfico de dispersión&#10;&#10;Descripción generada automáticamente">
            <a:extLst>
              <a:ext uri="{FF2B5EF4-FFF2-40B4-BE49-F238E27FC236}">
                <a16:creationId xmlns:a16="http://schemas.microsoft.com/office/drawing/2014/main" id="{4CF06E02-19CD-BC09-E112-D190171D5660}"/>
              </a:ext>
            </a:extLst>
          </p:cNvPr>
          <p:cNvPicPr>
            <a:picLocks noChangeAspect="1"/>
          </p:cNvPicPr>
          <p:nvPr/>
        </p:nvPicPr>
        <p:blipFill>
          <a:blip r:embed="rId3"/>
          <a:stretch>
            <a:fillRect/>
          </a:stretch>
        </p:blipFill>
        <p:spPr>
          <a:xfrm>
            <a:off x="5558331" y="1458806"/>
            <a:ext cx="5849600" cy="4027593"/>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noProof="0" smtClean="0"/>
              <a:t>28</a:t>
            </a:fld>
            <a:endParaRPr lang="en-US" noProof="0"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36687" y="1676400"/>
            <a:ext cx="3030464" cy="3505200"/>
          </a:xfrm>
          <a:prstGeom prst="rect">
            <a:avLst/>
          </a:prstGeom>
        </p:spPr>
        <p:txBody>
          <a:bodyPr>
            <a:normAutofit/>
          </a:bodyPr>
          <a:lstStyle/>
          <a:p>
            <a:pPr marL="0" indent="0">
              <a:lnSpc>
                <a:spcPct val="100000"/>
              </a:lnSpc>
              <a:spcBef>
                <a:spcPts val="1400"/>
              </a:spcBef>
              <a:buNone/>
            </a:pPr>
            <a:r>
              <a:rPr lang="es-ES" sz="1600" dirty="0" err="1"/>
              <a:t>This</a:t>
            </a:r>
            <a:r>
              <a:rPr lang="es-ES" sz="1600" dirty="0"/>
              <a:t> </a:t>
            </a:r>
            <a:r>
              <a:rPr lang="es-ES" sz="1600" dirty="0" err="1"/>
              <a:t>scatter</a:t>
            </a:r>
            <a:r>
              <a:rPr lang="es-ES" sz="1600" dirty="0"/>
              <a:t> </a:t>
            </a:r>
            <a:r>
              <a:rPr lang="es-ES" sz="1600" dirty="0" err="1"/>
              <a:t>plot</a:t>
            </a:r>
            <a:r>
              <a:rPr lang="es-ES" sz="1600" dirty="0"/>
              <a:t> </a:t>
            </a:r>
            <a:r>
              <a:rPr lang="es-ES" sz="1600" dirty="0" err="1"/>
              <a:t>illustrates</a:t>
            </a:r>
            <a:r>
              <a:rPr lang="es-ES" sz="1600" dirty="0"/>
              <a:t> </a:t>
            </a:r>
            <a:r>
              <a:rPr lang="es-ES" sz="1600" dirty="0" err="1"/>
              <a:t>the</a:t>
            </a:r>
            <a:r>
              <a:rPr lang="es-ES" sz="1600" dirty="0"/>
              <a:t> </a:t>
            </a:r>
            <a:r>
              <a:rPr lang="es-ES" sz="1600" dirty="0" err="1"/>
              <a:t>relationship</a:t>
            </a:r>
            <a:r>
              <a:rPr lang="es-ES" sz="1600" dirty="0"/>
              <a:t> </a:t>
            </a:r>
            <a:r>
              <a:rPr lang="es-ES" sz="1600" dirty="0" err="1"/>
              <a:t>between</a:t>
            </a:r>
            <a:r>
              <a:rPr lang="es-ES" sz="1600" dirty="0"/>
              <a:t> </a:t>
            </a:r>
            <a:r>
              <a:rPr lang="es-ES" sz="1600" dirty="0" err="1"/>
              <a:t>payload</a:t>
            </a:r>
            <a:r>
              <a:rPr lang="es-ES" sz="1600" dirty="0"/>
              <a:t> </a:t>
            </a:r>
            <a:r>
              <a:rPr lang="es-ES" sz="1600" dirty="0" err="1"/>
              <a:t>mass</a:t>
            </a:r>
            <a:r>
              <a:rPr lang="es-ES" sz="1600" dirty="0"/>
              <a:t> and </a:t>
            </a:r>
            <a:r>
              <a:rPr lang="es-ES" sz="1600" dirty="0" err="1"/>
              <a:t>orbit</a:t>
            </a:r>
            <a:r>
              <a:rPr lang="es-ES" sz="1600" dirty="0"/>
              <a:t> </a:t>
            </a:r>
            <a:r>
              <a:rPr lang="es-ES" sz="1600" dirty="0" err="1"/>
              <a:t>type</a:t>
            </a:r>
            <a:r>
              <a:rPr lang="es-ES" sz="1600" dirty="0"/>
              <a:t>. </a:t>
            </a:r>
            <a:r>
              <a:rPr lang="es-ES" sz="1600" dirty="0" err="1"/>
              <a:t>Each</a:t>
            </a:r>
            <a:r>
              <a:rPr lang="es-ES" sz="1600" dirty="0"/>
              <a:t> data </a:t>
            </a:r>
            <a:r>
              <a:rPr lang="es-ES" sz="1600" dirty="0" err="1"/>
              <a:t>point</a:t>
            </a:r>
            <a:r>
              <a:rPr lang="es-ES" sz="1600" dirty="0"/>
              <a:t> </a:t>
            </a:r>
            <a:r>
              <a:rPr lang="es-ES" sz="1600" dirty="0" err="1"/>
              <a:t>represents</a:t>
            </a:r>
            <a:r>
              <a:rPr lang="es-ES" sz="1600" dirty="0"/>
              <a:t> a </a:t>
            </a:r>
            <a:r>
              <a:rPr lang="es-ES" sz="1600" dirty="0" err="1"/>
              <a:t>launch</a:t>
            </a:r>
            <a:r>
              <a:rPr lang="es-ES" sz="1600" dirty="0"/>
              <a:t>, </a:t>
            </a:r>
            <a:r>
              <a:rPr lang="es-ES" sz="1600" dirty="0" err="1"/>
              <a:t>with</a:t>
            </a:r>
            <a:r>
              <a:rPr lang="es-ES" sz="1600" dirty="0"/>
              <a:t> color </a:t>
            </a:r>
            <a:r>
              <a:rPr lang="es-ES" sz="1600" dirty="0" err="1"/>
              <a:t>indicating</a:t>
            </a:r>
            <a:r>
              <a:rPr lang="es-ES" sz="1600" dirty="0"/>
              <a:t> </a:t>
            </a:r>
            <a:r>
              <a:rPr lang="es-ES" sz="1600" dirty="0" err="1"/>
              <a:t>mission</a:t>
            </a:r>
            <a:r>
              <a:rPr lang="es-ES" sz="1600" dirty="0"/>
              <a:t> </a:t>
            </a:r>
            <a:r>
              <a:rPr lang="es-ES" sz="1600" dirty="0" err="1"/>
              <a:t>success</a:t>
            </a:r>
            <a:r>
              <a:rPr lang="es-ES" sz="1600" dirty="0"/>
              <a:t>. </a:t>
            </a:r>
            <a:r>
              <a:rPr lang="es-ES" sz="1600" dirty="0" err="1"/>
              <a:t>While</a:t>
            </a:r>
            <a:r>
              <a:rPr lang="es-ES" sz="1600" dirty="0"/>
              <a:t> </a:t>
            </a:r>
            <a:r>
              <a:rPr lang="es-ES" sz="1600" dirty="0" err="1"/>
              <a:t>there's</a:t>
            </a:r>
            <a:r>
              <a:rPr lang="es-ES" sz="1600" dirty="0"/>
              <a:t> no </a:t>
            </a:r>
            <a:r>
              <a:rPr lang="es-ES" sz="1600" dirty="0" err="1"/>
              <a:t>direct</a:t>
            </a:r>
            <a:r>
              <a:rPr lang="es-ES" sz="1600" dirty="0"/>
              <a:t> linear </a:t>
            </a:r>
            <a:r>
              <a:rPr lang="es-ES" sz="1600" dirty="0" err="1"/>
              <a:t>correlation</a:t>
            </a:r>
            <a:r>
              <a:rPr lang="es-ES" sz="1600" dirty="0"/>
              <a:t>, </a:t>
            </a:r>
            <a:r>
              <a:rPr lang="es-ES" sz="1600" dirty="0" err="1"/>
              <a:t>some</a:t>
            </a:r>
            <a:r>
              <a:rPr lang="es-ES" sz="1600" dirty="0"/>
              <a:t> </a:t>
            </a:r>
            <a:r>
              <a:rPr lang="es-ES" sz="1600" dirty="0" err="1"/>
              <a:t>patterns</a:t>
            </a:r>
            <a:r>
              <a:rPr lang="es-ES" sz="1600" dirty="0"/>
              <a:t> emerge. </a:t>
            </a:r>
            <a:r>
              <a:rPr lang="es-ES" sz="1600" dirty="0" err="1"/>
              <a:t>Certain</a:t>
            </a:r>
            <a:r>
              <a:rPr lang="es-ES" sz="1600" dirty="0"/>
              <a:t> </a:t>
            </a:r>
            <a:r>
              <a:rPr lang="es-ES" sz="1600" dirty="0" err="1"/>
              <a:t>orbit</a:t>
            </a:r>
            <a:r>
              <a:rPr lang="es-ES" sz="1600" dirty="0"/>
              <a:t> </a:t>
            </a:r>
            <a:r>
              <a:rPr lang="es-ES" sz="1600" dirty="0" err="1"/>
              <a:t>types</a:t>
            </a:r>
            <a:r>
              <a:rPr lang="es-ES" sz="1600" dirty="0"/>
              <a:t> </a:t>
            </a:r>
            <a:r>
              <a:rPr lang="es-ES" sz="1600" dirty="0" err="1"/>
              <a:t>appear</a:t>
            </a:r>
            <a:r>
              <a:rPr lang="es-ES" sz="1600" dirty="0"/>
              <a:t> </a:t>
            </a:r>
            <a:r>
              <a:rPr lang="es-ES" sz="1600" dirty="0" err="1"/>
              <a:t>to</a:t>
            </a:r>
            <a:r>
              <a:rPr lang="es-ES" sz="1600" dirty="0"/>
              <a:t> be </a:t>
            </a:r>
            <a:r>
              <a:rPr lang="es-ES" sz="1600" dirty="0" err="1"/>
              <a:t>associated</a:t>
            </a:r>
            <a:r>
              <a:rPr lang="es-ES" sz="1600" dirty="0"/>
              <a:t> </a:t>
            </a:r>
            <a:r>
              <a:rPr lang="es-ES" sz="1600" dirty="0" err="1"/>
              <a:t>with</a:t>
            </a:r>
            <a:r>
              <a:rPr lang="es-ES" sz="1600" dirty="0"/>
              <a:t> </a:t>
            </a:r>
            <a:r>
              <a:rPr lang="es-ES" sz="1600" dirty="0" err="1"/>
              <a:t>specific</a:t>
            </a:r>
            <a:r>
              <a:rPr lang="es-ES" sz="1600" dirty="0"/>
              <a:t> </a:t>
            </a:r>
            <a:r>
              <a:rPr lang="es-ES" sz="1600" dirty="0" err="1"/>
              <a:t>payload</a:t>
            </a:r>
            <a:r>
              <a:rPr lang="es-ES" sz="1600" dirty="0"/>
              <a:t> </a:t>
            </a:r>
            <a:r>
              <a:rPr lang="es-ES" sz="1600" dirty="0" err="1"/>
              <a:t>mass</a:t>
            </a:r>
            <a:r>
              <a:rPr lang="es-ES" sz="1600" dirty="0"/>
              <a:t> </a:t>
            </a:r>
            <a:r>
              <a:rPr lang="es-ES" sz="1600" dirty="0" err="1"/>
              <a:t>ranges</a:t>
            </a:r>
            <a:r>
              <a:rPr lang="es-ES" sz="1600" dirty="0"/>
              <a:t>. </a:t>
            </a:r>
            <a:r>
              <a:rPr lang="es-ES" sz="1600" dirty="0" err="1"/>
              <a:t>The</a:t>
            </a:r>
            <a:r>
              <a:rPr lang="es-ES" sz="1600" dirty="0"/>
              <a:t> </a:t>
            </a:r>
            <a:r>
              <a:rPr lang="es-ES" sz="1600" dirty="0" err="1"/>
              <a:t>success</a:t>
            </a:r>
            <a:r>
              <a:rPr lang="es-ES" sz="1600" dirty="0"/>
              <a:t> </a:t>
            </a:r>
            <a:r>
              <a:rPr lang="es-ES" sz="1600" dirty="0" err="1"/>
              <a:t>or</a:t>
            </a:r>
            <a:r>
              <a:rPr lang="es-ES" sz="1600" dirty="0"/>
              <a:t> </a:t>
            </a:r>
            <a:r>
              <a:rPr lang="es-ES" sz="1600" dirty="0" err="1"/>
              <a:t>failure</a:t>
            </a:r>
            <a:r>
              <a:rPr lang="es-ES" sz="1600" dirty="0"/>
              <a:t> </a:t>
            </a:r>
            <a:r>
              <a:rPr lang="es-ES" sz="1600" dirty="0" err="1"/>
              <a:t>of</a:t>
            </a:r>
            <a:r>
              <a:rPr lang="es-ES" sz="1600" dirty="0"/>
              <a:t> a </a:t>
            </a:r>
            <a:r>
              <a:rPr lang="es-ES" sz="1600" dirty="0" err="1"/>
              <a:t>mission</a:t>
            </a:r>
            <a:r>
              <a:rPr lang="es-ES" sz="1600" dirty="0"/>
              <a:t> </a:t>
            </a:r>
            <a:r>
              <a:rPr lang="es-ES" sz="1600" dirty="0" err="1"/>
              <a:t>may</a:t>
            </a:r>
            <a:r>
              <a:rPr lang="es-ES" sz="1600" dirty="0"/>
              <a:t> </a:t>
            </a:r>
            <a:r>
              <a:rPr lang="es-ES" sz="1600" dirty="0" err="1"/>
              <a:t>also</a:t>
            </a:r>
            <a:r>
              <a:rPr lang="es-ES" sz="1600" dirty="0"/>
              <a:t> be </a:t>
            </a:r>
            <a:r>
              <a:rPr lang="es-ES" sz="1600" dirty="0" err="1"/>
              <a:t>influenced</a:t>
            </a:r>
            <a:r>
              <a:rPr lang="es-ES" sz="1600" dirty="0"/>
              <a:t> </a:t>
            </a:r>
            <a:r>
              <a:rPr lang="es-ES" sz="1600" dirty="0" err="1"/>
              <a:t>by</a:t>
            </a:r>
            <a:r>
              <a:rPr lang="es-ES" sz="1600" dirty="0"/>
              <a:t> </a:t>
            </a:r>
            <a:r>
              <a:rPr lang="es-ES" sz="1600" dirty="0" err="1"/>
              <a:t>the</a:t>
            </a:r>
            <a:r>
              <a:rPr lang="es-ES" sz="1600" dirty="0"/>
              <a:t> </a:t>
            </a:r>
            <a:r>
              <a:rPr lang="es-ES" sz="1600" dirty="0" err="1"/>
              <a:t>combination</a:t>
            </a:r>
            <a:r>
              <a:rPr lang="es-ES" sz="1600" dirty="0"/>
              <a:t> </a:t>
            </a:r>
            <a:r>
              <a:rPr lang="es-ES" sz="1600" dirty="0" err="1"/>
              <a:t>of</a:t>
            </a:r>
            <a:r>
              <a:rPr lang="es-ES" sz="1600" dirty="0"/>
              <a:t> </a:t>
            </a:r>
            <a:r>
              <a:rPr lang="es-ES" sz="1600" dirty="0" err="1"/>
              <a:t>payload</a:t>
            </a:r>
            <a:r>
              <a:rPr lang="es-ES" sz="1600" dirty="0"/>
              <a:t> </a:t>
            </a:r>
            <a:r>
              <a:rPr lang="es-ES" sz="1600" dirty="0" err="1"/>
              <a:t>mass</a:t>
            </a:r>
            <a:r>
              <a:rPr lang="es-ES" sz="1600" dirty="0"/>
              <a:t> and </a:t>
            </a:r>
            <a:r>
              <a:rPr lang="es-ES" sz="1600" dirty="0" err="1"/>
              <a:t>orbit</a:t>
            </a:r>
            <a:r>
              <a:rPr lang="es-ES" sz="1600" dirty="0"/>
              <a:t> </a:t>
            </a:r>
            <a:r>
              <a:rPr lang="es-ES" sz="1600" dirty="0" err="1"/>
              <a:t>type</a:t>
            </a:r>
            <a:r>
              <a:rPr lang="es-ES" sz="1600" dirty="0"/>
              <a:t>.</a:t>
            </a:r>
            <a:endParaRPr lang="en-US" sz="2200" noProof="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Payload vs. Orbit Type</a:t>
            </a:r>
            <a:endParaRPr lang="en-US" noProof="0" dirty="0">
              <a:solidFill>
                <a:srgbClr val="0B49CB"/>
              </a:solidFill>
            </a:endParaRPr>
          </a:p>
        </p:txBody>
      </p:sp>
      <p:pic>
        <p:nvPicPr>
          <p:cNvPr id="2" name="Imagen 1" descr="Gráfico, Gráfico de dispersión&#10;&#10;Descripción generada automáticamente">
            <a:extLst>
              <a:ext uri="{FF2B5EF4-FFF2-40B4-BE49-F238E27FC236}">
                <a16:creationId xmlns:a16="http://schemas.microsoft.com/office/drawing/2014/main" id="{02E058CF-9047-07C7-EDFD-BDC9981AF7D0}"/>
              </a:ext>
            </a:extLst>
          </p:cNvPr>
          <p:cNvPicPr>
            <a:picLocks noChangeAspect="1"/>
          </p:cNvPicPr>
          <p:nvPr/>
        </p:nvPicPr>
        <p:blipFill>
          <a:blip r:embed="rId3"/>
          <a:stretch>
            <a:fillRect/>
          </a:stretch>
        </p:blipFill>
        <p:spPr>
          <a:xfrm>
            <a:off x="4445146" y="1475205"/>
            <a:ext cx="6840465" cy="469699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noProof="0" smtClean="0"/>
              <a:t>29</a:t>
            </a:fld>
            <a:endParaRPr lang="en-US" noProof="0"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89060" y="1523206"/>
            <a:ext cx="2763765" cy="3811588"/>
          </a:xfrm>
          <a:prstGeom prst="rect">
            <a:avLst/>
          </a:prstGeom>
        </p:spPr>
        <p:txBody>
          <a:bodyPr>
            <a:normAutofit fontScale="77500" lnSpcReduction="20000"/>
          </a:bodyPr>
          <a:lstStyle/>
          <a:p>
            <a:pPr marL="0" indent="0">
              <a:buNone/>
            </a:pPr>
            <a:endParaRPr lang="es-ES" sz="1600" dirty="0">
              <a:latin typeface="Abadi" panose="020B0604020104020204" pitchFamily="34" charset="0"/>
            </a:endParaRPr>
          </a:p>
          <a:p>
            <a:pPr marL="0" indent="0">
              <a:buNone/>
            </a:pPr>
            <a:r>
              <a:rPr lang="es-ES" sz="1600" dirty="0" err="1">
                <a:latin typeface="Abadi" panose="020B0604020104020204" pitchFamily="34" charset="0"/>
              </a:rPr>
              <a:t>This</a:t>
            </a:r>
            <a:r>
              <a:rPr lang="es-ES" sz="1600" dirty="0">
                <a:latin typeface="Abadi" panose="020B0604020104020204" pitchFamily="34" charset="0"/>
              </a:rPr>
              <a:t> line </a:t>
            </a:r>
            <a:r>
              <a:rPr lang="es-ES" sz="1600" dirty="0" err="1">
                <a:latin typeface="Abadi" panose="020B0604020104020204" pitchFamily="34" charset="0"/>
              </a:rPr>
              <a:t>graph</a:t>
            </a:r>
            <a:r>
              <a:rPr lang="es-ES" sz="1600" dirty="0">
                <a:latin typeface="Abadi" panose="020B0604020104020204" pitchFamily="34" charset="0"/>
              </a:rPr>
              <a:t> </a:t>
            </a:r>
            <a:r>
              <a:rPr lang="es-ES" sz="1600" dirty="0" err="1">
                <a:latin typeface="Abadi" panose="020B0604020104020204" pitchFamily="34" charset="0"/>
              </a:rPr>
              <a:t>illustrates</a:t>
            </a:r>
            <a:r>
              <a:rPr lang="es-ES" sz="1600" dirty="0">
                <a:latin typeface="Abadi" panose="020B0604020104020204" pitchFamily="34" charset="0"/>
              </a:rPr>
              <a:t> </a:t>
            </a:r>
            <a:r>
              <a:rPr lang="es-ES" sz="1600" dirty="0" err="1">
                <a:latin typeface="Abadi" panose="020B0604020104020204" pitchFamily="34" charset="0"/>
              </a:rPr>
              <a:t>the</a:t>
            </a:r>
            <a:r>
              <a:rPr lang="es-ES" sz="1600" dirty="0">
                <a:latin typeface="Abadi" panose="020B0604020104020204" pitchFamily="34" charset="0"/>
              </a:rPr>
              <a:t> </a:t>
            </a:r>
            <a:r>
              <a:rPr lang="es-ES" sz="1600" dirty="0" err="1">
                <a:latin typeface="Abadi" panose="020B0604020104020204" pitchFamily="34" charset="0"/>
              </a:rPr>
              <a:t>annual</a:t>
            </a:r>
            <a:r>
              <a:rPr lang="es-ES" sz="1600" dirty="0">
                <a:latin typeface="Abadi" panose="020B0604020104020204" pitchFamily="34" charset="0"/>
              </a:rPr>
              <a:t> </a:t>
            </a:r>
            <a:r>
              <a:rPr lang="es-ES" sz="1600" dirty="0" err="1">
                <a:latin typeface="Abadi" panose="020B0604020104020204" pitchFamily="34" charset="0"/>
              </a:rPr>
              <a:t>trend</a:t>
            </a:r>
            <a:r>
              <a:rPr lang="es-ES" sz="1600" dirty="0">
                <a:latin typeface="Abadi" panose="020B0604020104020204" pitchFamily="34" charset="0"/>
              </a:rPr>
              <a:t> </a:t>
            </a:r>
            <a:r>
              <a:rPr lang="es-ES" sz="1600" dirty="0" err="1">
                <a:latin typeface="Abadi" panose="020B0604020104020204" pitchFamily="34" charset="0"/>
              </a:rPr>
              <a:t>of</a:t>
            </a:r>
            <a:r>
              <a:rPr lang="es-ES" sz="1600" dirty="0">
                <a:latin typeface="Abadi" panose="020B0604020104020204" pitchFamily="34" charset="0"/>
              </a:rPr>
              <a:t> </a:t>
            </a:r>
            <a:r>
              <a:rPr lang="es-ES" sz="1600" dirty="0" err="1">
                <a:latin typeface="Abadi" panose="020B0604020104020204" pitchFamily="34" charset="0"/>
              </a:rPr>
              <a:t>launch</a:t>
            </a:r>
            <a:r>
              <a:rPr lang="es-ES" sz="1600" dirty="0">
                <a:latin typeface="Abadi" panose="020B0604020104020204" pitchFamily="34" charset="0"/>
              </a:rPr>
              <a:t> </a:t>
            </a:r>
            <a:r>
              <a:rPr lang="es-ES" sz="1600" dirty="0" err="1">
                <a:latin typeface="Abadi" panose="020B0604020104020204" pitchFamily="34" charset="0"/>
              </a:rPr>
              <a:t>success</a:t>
            </a:r>
            <a:r>
              <a:rPr lang="es-ES" sz="1600" dirty="0">
                <a:latin typeface="Abadi" panose="020B0604020104020204" pitchFamily="34" charset="0"/>
              </a:rPr>
              <a:t> </a:t>
            </a:r>
            <a:r>
              <a:rPr lang="es-ES" sz="1600" dirty="0" err="1">
                <a:latin typeface="Abadi" panose="020B0604020104020204" pitchFamily="34" charset="0"/>
              </a:rPr>
              <a:t>rates</a:t>
            </a:r>
            <a:r>
              <a:rPr lang="es-ES" sz="1600" dirty="0">
                <a:latin typeface="Abadi" panose="020B0604020104020204" pitchFamily="34" charset="0"/>
              </a:rPr>
              <a:t> </a:t>
            </a:r>
            <a:r>
              <a:rPr lang="es-ES" sz="1600" dirty="0" err="1">
                <a:latin typeface="Abadi" panose="020B0604020104020204" pitchFamily="34" charset="0"/>
              </a:rPr>
              <a:t>from</a:t>
            </a:r>
            <a:r>
              <a:rPr lang="es-ES" sz="1600" dirty="0">
                <a:latin typeface="Abadi" panose="020B0604020104020204" pitchFamily="34" charset="0"/>
              </a:rPr>
              <a:t> 2010 </a:t>
            </a:r>
            <a:r>
              <a:rPr lang="es-ES" sz="1600" dirty="0" err="1">
                <a:latin typeface="Abadi" panose="020B0604020104020204" pitchFamily="34" charset="0"/>
              </a:rPr>
              <a:t>to</a:t>
            </a:r>
            <a:r>
              <a:rPr lang="es-ES" sz="1600" dirty="0">
                <a:latin typeface="Abadi" panose="020B0604020104020204" pitchFamily="34" charset="0"/>
              </a:rPr>
              <a:t> 2020. </a:t>
            </a:r>
            <a:r>
              <a:rPr lang="es-ES" sz="1600" dirty="0" err="1">
                <a:latin typeface="Abadi" panose="020B0604020104020204" pitchFamily="34" charset="0"/>
              </a:rPr>
              <a:t>The</a:t>
            </a:r>
            <a:r>
              <a:rPr lang="es-ES" sz="1600" dirty="0">
                <a:latin typeface="Abadi" panose="020B0604020104020204" pitchFamily="34" charset="0"/>
              </a:rPr>
              <a:t> </a:t>
            </a:r>
            <a:r>
              <a:rPr lang="es-ES" sz="1600" dirty="0" err="1">
                <a:latin typeface="Abadi" panose="020B0604020104020204" pitchFamily="34" charset="0"/>
              </a:rPr>
              <a:t>green</a:t>
            </a:r>
            <a:r>
              <a:rPr lang="es-ES" sz="1600" dirty="0">
                <a:latin typeface="Abadi" panose="020B0604020104020204" pitchFamily="34" charset="0"/>
              </a:rPr>
              <a:t> line </a:t>
            </a:r>
            <a:r>
              <a:rPr lang="es-ES" sz="1600" dirty="0" err="1">
                <a:latin typeface="Abadi" panose="020B0604020104020204" pitchFamily="34" charset="0"/>
              </a:rPr>
              <a:t>represents</a:t>
            </a:r>
            <a:r>
              <a:rPr lang="es-ES" sz="1600" dirty="0">
                <a:latin typeface="Abadi" panose="020B0604020104020204" pitchFamily="34" charset="0"/>
              </a:rPr>
              <a:t> </a:t>
            </a:r>
            <a:r>
              <a:rPr lang="es-ES" sz="1600" dirty="0" err="1">
                <a:latin typeface="Abadi" panose="020B0604020104020204" pitchFamily="34" charset="0"/>
              </a:rPr>
              <a:t>the</a:t>
            </a:r>
            <a:r>
              <a:rPr lang="es-ES" sz="1600" dirty="0">
                <a:latin typeface="Abadi" panose="020B0604020104020204" pitchFamily="34" charset="0"/>
              </a:rPr>
              <a:t> </a:t>
            </a:r>
            <a:r>
              <a:rPr lang="es-ES" sz="1600" dirty="0" err="1">
                <a:latin typeface="Abadi" panose="020B0604020104020204" pitchFamily="34" charset="0"/>
              </a:rPr>
              <a:t>average</a:t>
            </a:r>
            <a:r>
              <a:rPr lang="es-ES" sz="1600" dirty="0">
                <a:latin typeface="Abadi" panose="020B0604020104020204" pitchFamily="34" charset="0"/>
              </a:rPr>
              <a:t> </a:t>
            </a:r>
            <a:r>
              <a:rPr lang="es-ES" sz="1600" dirty="0" err="1">
                <a:latin typeface="Abadi" panose="020B0604020104020204" pitchFamily="34" charset="0"/>
              </a:rPr>
              <a:t>success</a:t>
            </a:r>
            <a:r>
              <a:rPr lang="es-ES" sz="1600" dirty="0">
                <a:latin typeface="Abadi" panose="020B0604020104020204" pitchFamily="34" charset="0"/>
              </a:rPr>
              <a:t> </a:t>
            </a:r>
            <a:r>
              <a:rPr lang="es-ES" sz="1600" dirty="0" err="1">
                <a:latin typeface="Abadi" panose="020B0604020104020204" pitchFamily="34" charset="0"/>
              </a:rPr>
              <a:t>rate</a:t>
            </a:r>
            <a:r>
              <a:rPr lang="es-ES" sz="1600" dirty="0">
                <a:latin typeface="Abadi" panose="020B0604020104020204" pitchFamily="34" charset="0"/>
              </a:rPr>
              <a:t> </a:t>
            </a:r>
            <a:r>
              <a:rPr lang="es-ES" sz="1600" dirty="0" err="1">
                <a:latin typeface="Abadi" panose="020B0604020104020204" pitchFamily="34" charset="0"/>
              </a:rPr>
              <a:t>for</a:t>
            </a:r>
            <a:r>
              <a:rPr lang="es-ES" sz="1600" dirty="0">
                <a:latin typeface="Abadi" panose="020B0604020104020204" pitchFamily="34" charset="0"/>
              </a:rPr>
              <a:t> </a:t>
            </a:r>
            <a:r>
              <a:rPr lang="es-ES" sz="1600" dirty="0" err="1">
                <a:latin typeface="Abadi" panose="020B0604020104020204" pitchFamily="34" charset="0"/>
              </a:rPr>
              <a:t>each</a:t>
            </a:r>
            <a:r>
              <a:rPr lang="es-ES" sz="1600" dirty="0">
                <a:latin typeface="Abadi" panose="020B0604020104020204" pitchFamily="34" charset="0"/>
              </a:rPr>
              <a:t> </a:t>
            </a:r>
            <a:r>
              <a:rPr lang="es-ES" sz="1600" dirty="0" err="1">
                <a:latin typeface="Abadi" panose="020B0604020104020204" pitchFamily="34" charset="0"/>
              </a:rPr>
              <a:t>year</a:t>
            </a:r>
            <a:r>
              <a:rPr lang="es-ES" sz="1600" dirty="0">
                <a:latin typeface="Abadi" panose="020B0604020104020204" pitchFamily="34" charset="0"/>
              </a:rPr>
              <a:t>, </a:t>
            </a:r>
            <a:r>
              <a:rPr lang="es-ES" sz="1600" dirty="0" err="1">
                <a:latin typeface="Abadi" panose="020B0604020104020204" pitchFamily="34" charset="0"/>
              </a:rPr>
              <a:t>while</a:t>
            </a:r>
            <a:r>
              <a:rPr lang="es-ES" sz="1600" dirty="0">
                <a:latin typeface="Abadi" panose="020B0604020104020204" pitchFamily="34" charset="0"/>
              </a:rPr>
              <a:t> </a:t>
            </a:r>
            <a:r>
              <a:rPr lang="es-ES" sz="1600" dirty="0" err="1">
                <a:latin typeface="Abadi" panose="020B0604020104020204" pitchFamily="34" charset="0"/>
              </a:rPr>
              <a:t>the</a:t>
            </a:r>
            <a:r>
              <a:rPr lang="es-ES" sz="1600" dirty="0">
                <a:latin typeface="Abadi" panose="020B0604020104020204" pitchFamily="34" charset="0"/>
              </a:rPr>
              <a:t> </a:t>
            </a:r>
            <a:r>
              <a:rPr lang="es-ES" sz="1600" dirty="0" err="1">
                <a:latin typeface="Abadi" panose="020B0604020104020204" pitchFamily="34" charset="0"/>
              </a:rPr>
              <a:t>shaded</a:t>
            </a:r>
            <a:r>
              <a:rPr lang="es-ES" sz="1600" dirty="0">
                <a:latin typeface="Abadi" panose="020B0604020104020204" pitchFamily="34" charset="0"/>
              </a:rPr>
              <a:t> </a:t>
            </a:r>
            <a:r>
              <a:rPr lang="es-ES" sz="1600" dirty="0" err="1">
                <a:latin typeface="Abadi" panose="020B0604020104020204" pitchFamily="34" charset="0"/>
              </a:rPr>
              <a:t>area</a:t>
            </a:r>
            <a:r>
              <a:rPr lang="es-ES" sz="1600" dirty="0">
                <a:latin typeface="Abadi" panose="020B0604020104020204" pitchFamily="34" charset="0"/>
              </a:rPr>
              <a:t> </a:t>
            </a:r>
            <a:r>
              <a:rPr lang="es-ES" sz="1600" dirty="0" err="1">
                <a:latin typeface="Abadi" panose="020B0604020104020204" pitchFamily="34" charset="0"/>
              </a:rPr>
              <a:t>indicates</a:t>
            </a:r>
            <a:r>
              <a:rPr lang="es-ES" sz="1600" dirty="0">
                <a:latin typeface="Abadi" panose="020B0604020104020204" pitchFamily="34" charset="0"/>
              </a:rPr>
              <a:t> a </a:t>
            </a:r>
            <a:r>
              <a:rPr lang="es-ES" sz="1600" dirty="0" err="1">
                <a:latin typeface="Abadi" panose="020B0604020104020204" pitchFamily="34" charset="0"/>
              </a:rPr>
              <a:t>confidence</a:t>
            </a:r>
            <a:r>
              <a:rPr lang="es-ES" sz="1600" dirty="0">
                <a:latin typeface="Abadi" panose="020B0604020104020204" pitchFamily="34" charset="0"/>
              </a:rPr>
              <a:t> </a:t>
            </a:r>
            <a:r>
              <a:rPr lang="es-ES" sz="1600" dirty="0" err="1">
                <a:latin typeface="Abadi" panose="020B0604020104020204" pitchFamily="34" charset="0"/>
              </a:rPr>
              <a:t>interval</a:t>
            </a:r>
            <a:r>
              <a:rPr lang="es-ES" sz="1600" dirty="0">
                <a:latin typeface="Abadi" panose="020B0604020104020204" pitchFamily="34" charset="0"/>
              </a:rPr>
              <a:t>.</a:t>
            </a:r>
          </a:p>
          <a:p>
            <a:pPr marL="0" indent="0">
              <a:buNone/>
            </a:pPr>
            <a:r>
              <a:rPr lang="es-ES" sz="1600" b="1" dirty="0">
                <a:latin typeface="Abadi" panose="020B0604020104020204" pitchFamily="34" charset="0"/>
              </a:rPr>
              <a:t>Key </a:t>
            </a:r>
            <a:r>
              <a:rPr lang="es-ES" sz="1600" b="1" dirty="0" err="1">
                <a:latin typeface="Abadi" panose="020B0604020104020204" pitchFamily="34" charset="0"/>
              </a:rPr>
              <a:t>Findings</a:t>
            </a:r>
            <a:r>
              <a:rPr lang="es-ES" sz="1600" b="1" dirty="0">
                <a:latin typeface="Abadi" panose="020B0604020104020204" pitchFamily="34" charset="0"/>
              </a:rPr>
              <a:t>:</a:t>
            </a:r>
            <a:endParaRPr lang="es-ES" sz="1600" dirty="0">
              <a:latin typeface="Abadi" panose="020B0604020104020204" pitchFamily="34" charset="0"/>
            </a:endParaRPr>
          </a:p>
          <a:p>
            <a:pPr>
              <a:buFont typeface="Arial" panose="020B0604020202020204" pitchFamily="34" charset="0"/>
              <a:buChar char="•"/>
            </a:pPr>
            <a:r>
              <a:rPr lang="es-ES" sz="1600" b="1" dirty="0" err="1">
                <a:latin typeface="Abadi" panose="020B0604020104020204" pitchFamily="34" charset="0"/>
              </a:rPr>
              <a:t>Steady</a:t>
            </a:r>
            <a:r>
              <a:rPr lang="es-ES" sz="1600" b="1" dirty="0">
                <a:latin typeface="Abadi" panose="020B0604020104020204" pitchFamily="34" charset="0"/>
              </a:rPr>
              <a:t> </a:t>
            </a:r>
            <a:r>
              <a:rPr lang="es-ES" sz="1600" b="1" dirty="0" err="1">
                <a:latin typeface="Abadi" panose="020B0604020104020204" pitchFamily="34" charset="0"/>
              </a:rPr>
              <a:t>increase</a:t>
            </a:r>
            <a:r>
              <a:rPr lang="es-ES" sz="1600" b="1" dirty="0">
                <a:latin typeface="Abadi" panose="020B0604020104020204" pitchFamily="34" charset="0"/>
              </a:rPr>
              <a:t>:</a:t>
            </a:r>
            <a:r>
              <a:rPr lang="es-ES" sz="1600" dirty="0">
                <a:latin typeface="Abadi" panose="020B0604020104020204" pitchFamily="34" charset="0"/>
              </a:rPr>
              <a:t> </a:t>
            </a:r>
            <a:r>
              <a:rPr lang="es-ES" sz="1600" dirty="0" err="1">
                <a:latin typeface="Abadi" panose="020B0604020104020204" pitchFamily="34" charset="0"/>
              </a:rPr>
              <a:t>There</a:t>
            </a:r>
            <a:r>
              <a:rPr lang="es-ES" sz="1600" dirty="0">
                <a:latin typeface="Abadi" panose="020B0604020104020204" pitchFamily="34" charset="0"/>
              </a:rPr>
              <a:t> </a:t>
            </a:r>
            <a:r>
              <a:rPr lang="es-ES" sz="1600" dirty="0" err="1">
                <a:latin typeface="Abadi" panose="020B0604020104020204" pitchFamily="34" charset="0"/>
              </a:rPr>
              <a:t>is</a:t>
            </a:r>
            <a:r>
              <a:rPr lang="es-ES" sz="1600" dirty="0">
                <a:latin typeface="Abadi" panose="020B0604020104020204" pitchFamily="34" charset="0"/>
              </a:rPr>
              <a:t> a general </a:t>
            </a:r>
            <a:r>
              <a:rPr lang="es-ES" sz="1600" dirty="0" err="1">
                <a:latin typeface="Abadi" panose="020B0604020104020204" pitchFamily="34" charset="0"/>
              </a:rPr>
              <a:t>upward</a:t>
            </a:r>
            <a:r>
              <a:rPr lang="es-ES" sz="1600" dirty="0">
                <a:latin typeface="Abadi" panose="020B0604020104020204" pitchFamily="34" charset="0"/>
              </a:rPr>
              <a:t> </a:t>
            </a:r>
            <a:r>
              <a:rPr lang="es-ES" sz="1600" dirty="0" err="1">
                <a:latin typeface="Abadi" panose="020B0604020104020204" pitchFamily="34" charset="0"/>
              </a:rPr>
              <a:t>trend</a:t>
            </a:r>
            <a:r>
              <a:rPr lang="es-ES" sz="1600" dirty="0">
                <a:latin typeface="Abadi" panose="020B0604020104020204" pitchFamily="34" charset="0"/>
              </a:rPr>
              <a:t> in </a:t>
            </a:r>
            <a:r>
              <a:rPr lang="es-ES" sz="1600" dirty="0" err="1">
                <a:latin typeface="Abadi" panose="020B0604020104020204" pitchFamily="34" charset="0"/>
              </a:rPr>
              <a:t>launch</a:t>
            </a:r>
            <a:r>
              <a:rPr lang="es-ES" sz="1600" dirty="0">
                <a:latin typeface="Abadi" panose="020B0604020104020204" pitchFamily="34" charset="0"/>
              </a:rPr>
              <a:t> </a:t>
            </a:r>
            <a:r>
              <a:rPr lang="es-ES" sz="1600" dirty="0" err="1">
                <a:latin typeface="Abadi" panose="020B0604020104020204" pitchFamily="34" charset="0"/>
              </a:rPr>
              <a:t>success</a:t>
            </a:r>
            <a:r>
              <a:rPr lang="es-ES" sz="1600" dirty="0">
                <a:latin typeface="Abadi" panose="020B0604020104020204" pitchFamily="34" charset="0"/>
              </a:rPr>
              <a:t> </a:t>
            </a:r>
            <a:r>
              <a:rPr lang="es-ES" sz="1600" dirty="0" err="1">
                <a:latin typeface="Abadi" panose="020B0604020104020204" pitchFamily="34" charset="0"/>
              </a:rPr>
              <a:t>rates</a:t>
            </a:r>
            <a:r>
              <a:rPr lang="es-ES" sz="1600" dirty="0">
                <a:latin typeface="Abadi" panose="020B0604020104020204" pitchFamily="34" charset="0"/>
              </a:rPr>
              <a:t>, </a:t>
            </a:r>
            <a:r>
              <a:rPr lang="es-ES" sz="1600" dirty="0" err="1">
                <a:latin typeface="Abadi" panose="020B0604020104020204" pitchFamily="34" charset="0"/>
              </a:rPr>
              <a:t>indicating</a:t>
            </a:r>
            <a:r>
              <a:rPr lang="es-ES" sz="1600" dirty="0">
                <a:latin typeface="Abadi" panose="020B0604020104020204" pitchFamily="34" charset="0"/>
              </a:rPr>
              <a:t> </a:t>
            </a:r>
            <a:r>
              <a:rPr lang="es-ES" sz="1600" dirty="0" err="1">
                <a:latin typeface="Abadi" panose="020B0604020104020204" pitchFamily="34" charset="0"/>
              </a:rPr>
              <a:t>improvements</a:t>
            </a:r>
            <a:r>
              <a:rPr lang="es-ES" sz="1600" dirty="0">
                <a:latin typeface="Abadi" panose="020B0604020104020204" pitchFamily="34" charset="0"/>
              </a:rPr>
              <a:t> in </a:t>
            </a:r>
            <a:r>
              <a:rPr lang="es-ES" sz="1600" dirty="0" err="1">
                <a:latin typeface="Abadi" panose="020B0604020104020204" pitchFamily="34" charset="0"/>
              </a:rPr>
              <a:t>launch</a:t>
            </a:r>
            <a:r>
              <a:rPr lang="es-ES" sz="1600" dirty="0">
                <a:latin typeface="Abadi" panose="020B0604020104020204" pitchFamily="34" charset="0"/>
              </a:rPr>
              <a:t> </a:t>
            </a:r>
            <a:r>
              <a:rPr lang="es-ES" sz="1600" dirty="0" err="1">
                <a:latin typeface="Abadi" panose="020B0604020104020204" pitchFamily="34" charset="0"/>
              </a:rPr>
              <a:t>systems</a:t>
            </a:r>
            <a:r>
              <a:rPr lang="es-ES" sz="1600" dirty="0">
                <a:latin typeface="Abadi" panose="020B0604020104020204" pitchFamily="34" charset="0"/>
              </a:rPr>
              <a:t> and </a:t>
            </a:r>
            <a:r>
              <a:rPr lang="es-ES" sz="1600" dirty="0" err="1">
                <a:latin typeface="Abadi" panose="020B0604020104020204" pitchFamily="34" charset="0"/>
              </a:rPr>
              <a:t>space</a:t>
            </a:r>
            <a:r>
              <a:rPr lang="es-ES" sz="1600" dirty="0">
                <a:latin typeface="Abadi" panose="020B0604020104020204" pitchFamily="34" charset="0"/>
              </a:rPr>
              <a:t> </a:t>
            </a:r>
            <a:r>
              <a:rPr lang="es-ES" sz="1600" dirty="0" err="1">
                <a:latin typeface="Abadi" panose="020B0604020104020204" pitchFamily="34" charset="0"/>
              </a:rPr>
              <a:t>technologies</a:t>
            </a:r>
            <a:r>
              <a:rPr lang="es-ES" sz="1600" dirty="0">
                <a:latin typeface="Abadi" panose="020B0604020104020204" pitchFamily="34" charset="0"/>
              </a:rPr>
              <a:t>.</a:t>
            </a:r>
          </a:p>
          <a:p>
            <a:pPr>
              <a:buFont typeface="Arial" panose="020B0604020202020204" pitchFamily="34" charset="0"/>
              <a:buChar char="•"/>
            </a:pPr>
            <a:r>
              <a:rPr lang="es-ES" sz="1600" b="1" dirty="0" err="1">
                <a:latin typeface="Abadi" panose="020B0604020104020204" pitchFamily="34" charset="0"/>
              </a:rPr>
              <a:t>Annual</a:t>
            </a:r>
            <a:r>
              <a:rPr lang="es-ES" sz="1600" b="1" dirty="0">
                <a:latin typeface="Abadi" panose="020B0604020104020204" pitchFamily="34" charset="0"/>
              </a:rPr>
              <a:t> </a:t>
            </a:r>
            <a:r>
              <a:rPr lang="es-ES" sz="1600" b="1" dirty="0" err="1">
                <a:latin typeface="Abadi" panose="020B0604020104020204" pitchFamily="34" charset="0"/>
              </a:rPr>
              <a:t>variability</a:t>
            </a:r>
            <a:r>
              <a:rPr lang="es-ES" sz="1600" b="1" dirty="0">
                <a:latin typeface="Abadi" panose="020B0604020104020204" pitchFamily="34" charset="0"/>
              </a:rPr>
              <a:t>:</a:t>
            </a:r>
            <a:r>
              <a:rPr lang="es-ES" sz="1600" dirty="0">
                <a:latin typeface="Abadi" panose="020B0604020104020204" pitchFamily="34" charset="0"/>
              </a:rPr>
              <a:t> </a:t>
            </a:r>
            <a:r>
              <a:rPr lang="es-ES" sz="1600" dirty="0" err="1">
                <a:latin typeface="Abadi" panose="020B0604020104020204" pitchFamily="34" charset="0"/>
              </a:rPr>
              <a:t>Despite</a:t>
            </a:r>
            <a:r>
              <a:rPr lang="es-ES" sz="1600" dirty="0">
                <a:latin typeface="Abadi" panose="020B0604020104020204" pitchFamily="34" charset="0"/>
              </a:rPr>
              <a:t> </a:t>
            </a:r>
            <a:r>
              <a:rPr lang="es-ES" sz="1600" dirty="0" err="1">
                <a:latin typeface="Abadi" panose="020B0604020104020204" pitchFamily="34" charset="0"/>
              </a:rPr>
              <a:t>the</a:t>
            </a:r>
            <a:r>
              <a:rPr lang="es-ES" sz="1600" dirty="0">
                <a:latin typeface="Abadi" panose="020B0604020104020204" pitchFamily="34" charset="0"/>
              </a:rPr>
              <a:t> </a:t>
            </a:r>
            <a:r>
              <a:rPr lang="es-ES" sz="1600" dirty="0" err="1">
                <a:latin typeface="Abadi" panose="020B0604020104020204" pitchFamily="34" charset="0"/>
              </a:rPr>
              <a:t>upward</a:t>
            </a:r>
            <a:r>
              <a:rPr lang="es-ES" sz="1600" dirty="0">
                <a:latin typeface="Abadi" panose="020B0604020104020204" pitchFamily="34" charset="0"/>
              </a:rPr>
              <a:t> </a:t>
            </a:r>
            <a:r>
              <a:rPr lang="es-ES" sz="1600" dirty="0" err="1">
                <a:latin typeface="Abadi" panose="020B0604020104020204" pitchFamily="34" charset="0"/>
              </a:rPr>
              <a:t>trend</a:t>
            </a:r>
            <a:r>
              <a:rPr lang="es-ES" sz="1600" dirty="0">
                <a:latin typeface="Abadi" panose="020B0604020104020204" pitchFamily="34" charset="0"/>
              </a:rPr>
              <a:t>, </a:t>
            </a:r>
            <a:r>
              <a:rPr lang="es-ES" sz="1600" dirty="0" err="1">
                <a:latin typeface="Abadi" panose="020B0604020104020204" pitchFamily="34" charset="0"/>
              </a:rPr>
              <a:t>there</a:t>
            </a:r>
            <a:r>
              <a:rPr lang="es-ES" sz="1600" dirty="0">
                <a:latin typeface="Abadi" panose="020B0604020104020204" pitchFamily="34" charset="0"/>
              </a:rPr>
              <a:t> are </a:t>
            </a:r>
            <a:r>
              <a:rPr lang="es-ES" sz="1600" dirty="0" err="1">
                <a:latin typeface="Abadi" panose="020B0604020104020204" pitchFamily="34" charset="0"/>
              </a:rPr>
              <a:t>significant</a:t>
            </a:r>
            <a:r>
              <a:rPr lang="es-ES" sz="1600" dirty="0">
                <a:latin typeface="Abadi" panose="020B0604020104020204" pitchFamily="34" charset="0"/>
              </a:rPr>
              <a:t> </a:t>
            </a:r>
            <a:r>
              <a:rPr lang="es-ES" sz="1600" dirty="0" err="1">
                <a:latin typeface="Abadi" panose="020B0604020104020204" pitchFamily="34" charset="0"/>
              </a:rPr>
              <a:t>year-to-year</a:t>
            </a:r>
            <a:r>
              <a:rPr lang="es-ES" sz="1600" dirty="0">
                <a:latin typeface="Abadi" panose="020B0604020104020204" pitchFamily="34" charset="0"/>
              </a:rPr>
              <a:t> </a:t>
            </a:r>
            <a:r>
              <a:rPr lang="es-ES" sz="1600" dirty="0" err="1">
                <a:latin typeface="Abadi" panose="020B0604020104020204" pitchFamily="34" charset="0"/>
              </a:rPr>
              <a:t>variations</a:t>
            </a:r>
            <a:r>
              <a:rPr lang="es-ES" sz="1600" dirty="0">
                <a:latin typeface="Abadi" panose="020B0604020104020204" pitchFamily="34" charset="0"/>
              </a:rPr>
              <a:t>, </a:t>
            </a:r>
            <a:r>
              <a:rPr lang="es-ES" sz="1600" dirty="0" err="1">
                <a:latin typeface="Abadi" panose="020B0604020104020204" pitchFamily="34" charset="0"/>
              </a:rPr>
              <a:t>suggesting</a:t>
            </a:r>
            <a:r>
              <a:rPr lang="es-ES" sz="1600" dirty="0">
                <a:latin typeface="Abadi" panose="020B0604020104020204" pitchFamily="34" charset="0"/>
              </a:rPr>
              <a:t> </a:t>
            </a:r>
            <a:r>
              <a:rPr lang="es-ES" sz="1600" dirty="0" err="1">
                <a:latin typeface="Abadi" panose="020B0604020104020204" pitchFamily="34" charset="0"/>
              </a:rPr>
              <a:t>the</a:t>
            </a:r>
            <a:r>
              <a:rPr lang="es-ES" sz="1600" dirty="0">
                <a:latin typeface="Abadi" panose="020B0604020104020204" pitchFamily="34" charset="0"/>
              </a:rPr>
              <a:t> </a:t>
            </a:r>
            <a:r>
              <a:rPr lang="es-ES" sz="1600" dirty="0" err="1">
                <a:latin typeface="Abadi" panose="020B0604020104020204" pitchFamily="34" charset="0"/>
              </a:rPr>
              <a:t>influence</a:t>
            </a:r>
            <a:r>
              <a:rPr lang="es-ES" sz="1600" dirty="0">
                <a:latin typeface="Abadi" panose="020B0604020104020204" pitchFamily="34" charset="0"/>
              </a:rPr>
              <a:t> </a:t>
            </a:r>
            <a:r>
              <a:rPr lang="es-ES" sz="1600" dirty="0" err="1">
                <a:latin typeface="Abadi" panose="020B0604020104020204" pitchFamily="34" charset="0"/>
              </a:rPr>
              <a:t>of</a:t>
            </a:r>
            <a:r>
              <a:rPr lang="es-ES" sz="1600" dirty="0">
                <a:latin typeface="Abadi" panose="020B0604020104020204" pitchFamily="34" charset="0"/>
              </a:rPr>
              <a:t> </a:t>
            </a:r>
            <a:r>
              <a:rPr lang="es-ES" sz="1600" dirty="0" err="1">
                <a:latin typeface="Abadi" panose="020B0604020104020204" pitchFamily="34" charset="0"/>
              </a:rPr>
              <a:t>other</a:t>
            </a:r>
            <a:r>
              <a:rPr lang="es-ES" sz="1600" dirty="0">
                <a:latin typeface="Abadi" panose="020B0604020104020204" pitchFamily="34" charset="0"/>
              </a:rPr>
              <a:t> </a:t>
            </a:r>
            <a:r>
              <a:rPr lang="es-ES" sz="1600" dirty="0" err="1">
                <a:latin typeface="Abadi" panose="020B0604020104020204" pitchFamily="34" charset="0"/>
              </a:rPr>
              <a:t>factors</a:t>
            </a:r>
            <a:r>
              <a:rPr lang="es-ES" sz="1600" dirty="0">
                <a:latin typeface="Abadi" panose="020B0604020104020204" pitchFamily="34" charset="0"/>
              </a:rPr>
              <a:t>.</a:t>
            </a:r>
          </a:p>
          <a:p>
            <a:pPr>
              <a:buFont typeface="Arial" panose="020B0604020202020204" pitchFamily="34" charset="0"/>
              <a:buChar char="•"/>
            </a:pPr>
            <a:r>
              <a:rPr lang="es-ES" sz="1600" b="1" dirty="0" err="1">
                <a:latin typeface="Abadi" panose="020B0604020104020204" pitchFamily="34" charset="0"/>
              </a:rPr>
              <a:t>Period</a:t>
            </a:r>
            <a:r>
              <a:rPr lang="es-ES" sz="1600" b="1" dirty="0">
                <a:latin typeface="Abadi" panose="020B0604020104020204" pitchFamily="34" charset="0"/>
              </a:rPr>
              <a:t> </a:t>
            </a:r>
            <a:r>
              <a:rPr lang="es-ES" sz="1600" b="1" dirty="0" err="1">
                <a:latin typeface="Abadi" panose="020B0604020104020204" pitchFamily="34" charset="0"/>
              </a:rPr>
              <a:t>of</a:t>
            </a:r>
            <a:r>
              <a:rPr lang="es-ES" sz="1600" b="1" dirty="0">
                <a:latin typeface="Abadi" panose="020B0604020104020204" pitchFamily="34" charset="0"/>
              </a:rPr>
              <a:t> </a:t>
            </a:r>
            <a:r>
              <a:rPr lang="es-ES" sz="1600" b="1" dirty="0" err="1">
                <a:latin typeface="Abadi" panose="020B0604020104020204" pitchFamily="34" charset="0"/>
              </a:rPr>
              <a:t>rapid</a:t>
            </a:r>
            <a:r>
              <a:rPr lang="es-ES" sz="1600" b="1" dirty="0">
                <a:latin typeface="Abadi" panose="020B0604020104020204" pitchFamily="34" charset="0"/>
              </a:rPr>
              <a:t> </a:t>
            </a:r>
            <a:r>
              <a:rPr lang="es-ES" sz="1600" b="1" dirty="0" err="1">
                <a:latin typeface="Abadi" panose="020B0604020104020204" pitchFamily="34" charset="0"/>
              </a:rPr>
              <a:t>growth</a:t>
            </a:r>
            <a:r>
              <a:rPr lang="es-ES" sz="1600" b="1" dirty="0">
                <a:latin typeface="Abadi" panose="020B0604020104020204" pitchFamily="34" charset="0"/>
              </a:rPr>
              <a:t>:</a:t>
            </a:r>
            <a:r>
              <a:rPr lang="es-ES" sz="1600" dirty="0">
                <a:latin typeface="Abadi" panose="020B0604020104020204" pitchFamily="34" charset="0"/>
              </a:rPr>
              <a:t> </a:t>
            </a:r>
            <a:r>
              <a:rPr lang="es-ES" sz="1600" dirty="0" err="1">
                <a:latin typeface="Abadi" panose="020B0604020104020204" pitchFamily="34" charset="0"/>
              </a:rPr>
              <a:t>The</a:t>
            </a:r>
            <a:r>
              <a:rPr lang="es-ES" sz="1600" dirty="0">
                <a:latin typeface="Abadi" panose="020B0604020104020204" pitchFamily="34" charset="0"/>
              </a:rPr>
              <a:t> </a:t>
            </a:r>
            <a:r>
              <a:rPr lang="es-ES" sz="1600" dirty="0" err="1">
                <a:latin typeface="Abadi" panose="020B0604020104020204" pitchFamily="34" charset="0"/>
              </a:rPr>
              <a:t>period</a:t>
            </a:r>
            <a:r>
              <a:rPr lang="es-ES" sz="1600" dirty="0">
                <a:latin typeface="Abadi" panose="020B0604020104020204" pitchFamily="34" charset="0"/>
              </a:rPr>
              <a:t> </a:t>
            </a:r>
            <a:r>
              <a:rPr lang="es-ES" sz="1600" dirty="0" err="1">
                <a:latin typeface="Abadi" panose="020B0604020104020204" pitchFamily="34" charset="0"/>
              </a:rPr>
              <a:t>between</a:t>
            </a:r>
            <a:r>
              <a:rPr lang="es-ES" sz="1600" dirty="0">
                <a:latin typeface="Abadi" panose="020B0604020104020204" pitchFamily="34" charset="0"/>
              </a:rPr>
              <a:t> 2013 and 2017 </a:t>
            </a:r>
            <a:r>
              <a:rPr lang="es-ES" sz="1600" dirty="0" err="1">
                <a:latin typeface="Abadi" panose="020B0604020104020204" pitchFamily="34" charset="0"/>
              </a:rPr>
              <a:t>witnessed</a:t>
            </a:r>
            <a:r>
              <a:rPr lang="es-ES" sz="1600" dirty="0">
                <a:latin typeface="Abadi" panose="020B0604020104020204" pitchFamily="34" charset="0"/>
              </a:rPr>
              <a:t> </a:t>
            </a:r>
            <a:r>
              <a:rPr lang="es-ES" sz="1600" dirty="0" err="1">
                <a:latin typeface="Abadi" panose="020B0604020104020204" pitchFamily="34" charset="0"/>
              </a:rPr>
              <a:t>the</a:t>
            </a:r>
            <a:r>
              <a:rPr lang="es-ES" sz="1600" dirty="0">
                <a:latin typeface="Abadi" panose="020B0604020104020204" pitchFamily="34" charset="0"/>
              </a:rPr>
              <a:t> </a:t>
            </a:r>
            <a:r>
              <a:rPr lang="es-ES" sz="1600" dirty="0" err="1">
                <a:latin typeface="Abadi" panose="020B0604020104020204" pitchFamily="34" charset="0"/>
              </a:rPr>
              <a:t>most</a:t>
            </a:r>
            <a:r>
              <a:rPr lang="es-ES" sz="1600" dirty="0">
                <a:latin typeface="Abadi" panose="020B0604020104020204" pitchFamily="34" charset="0"/>
              </a:rPr>
              <a:t> </a:t>
            </a:r>
            <a:r>
              <a:rPr lang="es-ES" sz="1600" dirty="0" err="1">
                <a:latin typeface="Abadi" panose="020B0604020104020204" pitchFamily="34" charset="0"/>
              </a:rPr>
              <a:t>pronounced</a:t>
            </a:r>
            <a:r>
              <a:rPr lang="es-ES" sz="1600" dirty="0">
                <a:latin typeface="Abadi" panose="020B0604020104020204" pitchFamily="34" charset="0"/>
              </a:rPr>
              <a:t> </a:t>
            </a:r>
            <a:r>
              <a:rPr lang="es-ES" sz="1600" dirty="0" err="1">
                <a:latin typeface="Abadi" panose="020B0604020104020204" pitchFamily="34" charset="0"/>
              </a:rPr>
              <a:t>increase</a:t>
            </a:r>
            <a:r>
              <a:rPr lang="es-ES" sz="1600" dirty="0">
                <a:latin typeface="Abadi" panose="020B0604020104020204" pitchFamily="34" charset="0"/>
              </a:rPr>
              <a:t> in </a:t>
            </a:r>
            <a:r>
              <a:rPr lang="es-ES" sz="1600" dirty="0" err="1">
                <a:latin typeface="Abadi" panose="020B0604020104020204" pitchFamily="34" charset="0"/>
              </a:rPr>
              <a:t>success</a:t>
            </a:r>
            <a:r>
              <a:rPr lang="es-ES" sz="1600" dirty="0">
                <a:latin typeface="Abadi" panose="020B0604020104020204" pitchFamily="34" charset="0"/>
              </a:rPr>
              <a:t> </a:t>
            </a:r>
            <a:r>
              <a:rPr lang="es-ES" sz="1600" dirty="0" err="1">
                <a:latin typeface="Abadi" panose="020B0604020104020204" pitchFamily="34" charset="0"/>
              </a:rPr>
              <a:t>rates</a:t>
            </a:r>
            <a:r>
              <a:rPr lang="es-ES" sz="1600" dirty="0">
                <a:latin typeface="Abadi" panose="020B0604020104020204" pitchFamily="34" charset="0"/>
              </a:rPr>
              <a:t>, </a:t>
            </a:r>
            <a:r>
              <a:rPr lang="es-ES" sz="1600" dirty="0" err="1">
                <a:latin typeface="Abadi" panose="020B0604020104020204" pitchFamily="34" charset="0"/>
              </a:rPr>
              <a:t>highlighting</a:t>
            </a:r>
            <a:r>
              <a:rPr lang="es-ES" sz="1600" dirty="0">
                <a:latin typeface="Abadi" panose="020B0604020104020204" pitchFamily="34" charset="0"/>
              </a:rPr>
              <a:t> </a:t>
            </a:r>
            <a:r>
              <a:rPr lang="es-ES" sz="1600" dirty="0" err="1">
                <a:latin typeface="Abadi" panose="020B0604020104020204" pitchFamily="34" charset="0"/>
              </a:rPr>
              <a:t>significant</a:t>
            </a:r>
            <a:r>
              <a:rPr lang="es-ES" sz="1600" dirty="0">
                <a:latin typeface="Abadi" panose="020B0604020104020204" pitchFamily="34" charset="0"/>
              </a:rPr>
              <a:t> </a:t>
            </a:r>
            <a:r>
              <a:rPr lang="es-ES" sz="1600" dirty="0" err="1">
                <a:latin typeface="Abadi" panose="020B0604020104020204" pitchFamily="34" charset="0"/>
              </a:rPr>
              <a:t>advancements</a:t>
            </a:r>
            <a:r>
              <a:rPr lang="es-ES" sz="1600" dirty="0">
                <a:latin typeface="Abadi" panose="020B0604020104020204" pitchFamily="34" charset="0"/>
              </a:rPr>
              <a:t> in </a:t>
            </a:r>
            <a:r>
              <a:rPr lang="es-ES" sz="1600" dirty="0" err="1">
                <a:latin typeface="Abadi" panose="020B0604020104020204" pitchFamily="34" charset="0"/>
              </a:rPr>
              <a:t>launch</a:t>
            </a:r>
            <a:r>
              <a:rPr lang="es-ES" sz="1600" dirty="0">
                <a:latin typeface="Abadi" panose="020B0604020104020204" pitchFamily="34" charset="0"/>
              </a:rPr>
              <a:t> </a:t>
            </a:r>
            <a:r>
              <a:rPr lang="es-ES" sz="1600" dirty="0" err="1">
                <a:latin typeface="Abadi" panose="020B0604020104020204" pitchFamily="34" charset="0"/>
              </a:rPr>
              <a:t>systems</a:t>
            </a:r>
            <a:r>
              <a:rPr lang="es-ES" sz="1600" dirty="0">
                <a:latin typeface="Abadi" panose="020B0604020104020204" pitchFamily="34" charset="0"/>
              </a:rPr>
              <a:t>.</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Launch Success Yearly Trend</a:t>
            </a:r>
          </a:p>
        </p:txBody>
      </p:sp>
      <p:pic>
        <p:nvPicPr>
          <p:cNvPr id="2" name="Imagen 1" descr="Gráfico, Gráfico de líneas&#10;&#10;Descripción generada automáticamente">
            <a:extLst>
              <a:ext uri="{FF2B5EF4-FFF2-40B4-BE49-F238E27FC236}">
                <a16:creationId xmlns:a16="http://schemas.microsoft.com/office/drawing/2014/main" id="{6198BCEF-4780-CF0B-4693-B7AF2F6E9327}"/>
              </a:ext>
            </a:extLst>
          </p:cNvPr>
          <p:cNvPicPr>
            <a:picLocks noChangeAspect="1"/>
          </p:cNvPicPr>
          <p:nvPr/>
        </p:nvPicPr>
        <p:blipFill>
          <a:blip r:embed="rId3"/>
          <a:stretch>
            <a:fillRect/>
          </a:stretch>
        </p:blipFill>
        <p:spPr>
          <a:xfrm>
            <a:off x="3630539" y="1435418"/>
            <a:ext cx="7772400" cy="424243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noProof="0" smtClean="0"/>
              <a:pPr>
                <a:spcAft>
                  <a:spcPts val="600"/>
                </a:spcAft>
              </a:pPr>
              <a:t>3</a:t>
            </a:fld>
            <a:endParaRPr lang="en-US" noProof="0"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561109" y="1371600"/>
            <a:ext cx="10913394" cy="4947750"/>
          </a:xfrm>
          <a:prstGeom prst="rect">
            <a:avLst/>
          </a:prstGeom>
        </p:spPr>
        <p:txBody>
          <a:bodyPr lIns="91440" tIns="45720" rIns="91440" bIns="45720" anchor="t">
            <a:normAutofit fontScale="4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4000" noProof="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4000" noProof="0" dirty="0">
                <a:solidFill>
                  <a:schemeClr val="accent3">
                    <a:lumMod val="25000"/>
                  </a:schemeClr>
                </a:solidFill>
                <a:latin typeface="Abadi" panose="020B0604020104020204" pitchFamily="34" charset="0"/>
              </a:rPr>
              <a:t>Data Collection via API</a:t>
            </a:r>
          </a:p>
          <a:p>
            <a:pPr lvl="1">
              <a:lnSpc>
                <a:spcPct val="100000"/>
              </a:lnSpc>
              <a:spcBef>
                <a:spcPts val="1400"/>
              </a:spcBef>
              <a:buFontTx/>
              <a:buChar char="-"/>
            </a:pPr>
            <a:r>
              <a:rPr lang="en-US" sz="4000" noProof="0" dirty="0">
                <a:solidFill>
                  <a:schemeClr val="accent3">
                    <a:lumMod val="25000"/>
                  </a:schemeClr>
                </a:solidFill>
                <a:latin typeface="Abadi" panose="020B0604020104020204" pitchFamily="34" charset="0"/>
              </a:rPr>
              <a:t>Data Collection </a:t>
            </a:r>
            <a:r>
              <a:rPr lang="en-US" sz="4000" noProof="0" dirty="0" err="1">
                <a:solidFill>
                  <a:schemeClr val="accent3">
                    <a:lumMod val="25000"/>
                  </a:schemeClr>
                </a:solidFill>
                <a:latin typeface="Abadi" panose="020B0604020104020204" pitchFamily="34" charset="0"/>
              </a:rPr>
              <a:t>throug</a:t>
            </a:r>
            <a:r>
              <a:rPr lang="en-US" sz="4000" noProof="0" dirty="0">
                <a:solidFill>
                  <a:schemeClr val="accent3">
                    <a:lumMod val="25000"/>
                  </a:schemeClr>
                </a:solidFill>
                <a:latin typeface="Abadi" panose="020B0604020104020204" pitchFamily="34" charset="0"/>
              </a:rPr>
              <a:t> Web Scraping</a:t>
            </a:r>
          </a:p>
          <a:p>
            <a:pPr lvl="1">
              <a:lnSpc>
                <a:spcPct val="100000"/>
              </a:lnSpc>
              <a:spcBef>
                <a:spcPts val="1400"/>
              </a:spcBef>
              <a:buFontTx/>
              <a:buChar char="-"/>
            </a:pPr>
            <a:r>
              <a:rPr lang="en-US" sz="4000" noProof="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4000" noProof="0" dirty="0">
                <a:solidFill>
                  <a:schemeClr val="accent3">
                    <a:lumMod val="25000"/>
                  </a:schemeClr>
                </a:solidFill>
                <a:latin typeface="Abadi" panose="020B0604020104020204" pitchFamily="34" charset="0"/>
              </a:rPr>
              <a:t>Exploratory Data Analysis (EDA) with SQL</a:t>
            </a:r>
          </a:p>
          <a:p>
            <a:pPr lvl="1">
              <a:lnSpc>
                <a:spcPct val="100000"/>
              </a:lnSpc>
              <a:spcBef>
                <a:spcPts val="1400"/>
              </a:spcBef>
              <a:buFontTx/>
              <a:buChar char="-"/>
            </a:pPr>
            <a:r>
              <a:rPr lang="en-US" sz="4000" noProof="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4000" noProof="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4000" noProof="0" dirty="0">
                <a:solidFill>
                  <a:schemeClr val="accent3">
                    <a:lumMod val="25000"/>
                  </a:schemeClr>
                </a:solidFill>
                <a:latin typeface="Abadi" panose="020B0604020104020204" pitchFamily="34" charset="0"/>
              </a:rPr>
              <a:t>Machine Learning for Predictive Modeling</a:t>
            </a:r>
          </a:p>
          <a:p>
            <a:pPr>
              <a:lnSpc>
                <a:spcPct val="100000"/>
              </a:lnSpc>
              <a:spcBef>
                <a:spcPts val="1400"/>
              </a:spcBef>
            </a:pPr>
            <a:r>
              <a:rPr lang="en-US" sz="4000" noProof="0" dirty="0">
                <a:solidFill>
                  <a:schemeClr val="accent3">
                    <a:lumMod val="25000"/>
                  </a:schemeClr>
                </a:solidFill>
                <a:latin typeface="Abadi" panose="020B0604020104020204" pitchFamily="34" charset="0"/>
              </a:rPr>
              <a:t>Summary of all results</a:t>
            </a:r>
          </a:p>
          <a:p>
            <a:pPr lvl="1">
              <a:lnSpc>
                <a:spcPct val="100000"/>
              </a:lnSpc>
              <a:spcBef>
                <a:spcPts val="1400"/>
              </a:spcBef>
              <a:buFontTx/>
              <a:buChar char="-"/>
            </a:pPr>
            <a:r>
              <a:rPr lang="en-US" sz="4000" noProof="0" dirty="0">
                <a:solidFill>
                  <a:schemeClr val="accent3">
                    <a:lumMod val="25000"/>
                  </a:schemeClr>
                </a:solidFill>
                <a:latin typeface="Abadi" panose="020B0604020104020204" pitchFamily="34" charset="0"/>
              </a:rPr>
              <a:t>Exploratory Data Analysis findings</a:t>
            </a:r>
          </a:p>
          <a:p>
            <a:pPr lvl="1">
              <a:lnSpc>
                <a:spcPct val="100000"/>
              </a:lnSpc>
              <a:spcBef>
                <a:spcPts val="1400"/>
              </a:spcBef>
              <a:buFontTx/>
              <a:buChar char="-"/>
            </a:pPr>
            <a:r>
              <a:rPr lang="en-US" sz="4000" noProof="0" dirty="0">
                <a:solidFill>
                  <a:schemeClr val="accent3">
                    <a:lumMod val="25000"/>
                  </a:schemeClr>
                </a:solidFill>
                <a:latin typeface="Abadi" panose="020B0604020104020204" pitchFamily="34" charset="0"/>
              </a:rPr>
              <a:t>Interactive analytics (</a:t>
            </a:r>
            <a:r>
              <a:rPr lang="en-US" sz="4000" noProof="0" dirty="0" err="1">
                <a:solidFill>
                  <a:schemeClr val="accent3">
                    <a:lumMod val="25000"/>
                  </a:schemeClr>
                </a:solidFill>
                <a:latin typeface="Abadi" panose="020B0604020104020204" pitchFamily="34" charset="0"/>
              </a:rPr>
              <a:t>Screendshots</a:t>
            </a:r>
            <a:r>
              <a:rPr lang="en-US" sz="4000" noProof="0" dirty="0">
                <a:solidFill>
                  <a:schemeClr val="accent3">
                    <a:lumMod val="25000"/>
                  </a:schemeClr>
                </a:solidFill>
                <a:latin typeface="Abadi" panose="020B0604020104020204" pitchFamily="34" charset="0"/>
              </a:rPr>
              <a:t>)</a:t>
            </a:r>
          </a:p>
          <a:p>
            <a:pPr lvl="1">
              <a:lnSpc>
                <a:spcPct val="100000"/>
              </a:lnSpc>
              <a:spcBef>
                <a:spcPts val="1400"/>
              </a:spcBef>
              <a:buFontTx/>
              <a:buChar char="-"/>
            </a:pPr>
            <a:r>
              <a:rPr lang="en-US" sz="4000" noProof="0" dirty="0">
                <a:solidFill>
                  <a:schemeClr val="accent3">
                    <a:lumMod val="25000"/>
                  </a:schemeClr>
                </a:solidFill>
                <a:latin typeface="Abadi" panose="020B0604020104020204" pitchFamily="34" charset="0"/>
              </a:rPr>
              <a:t>Predictive Analytics Outcomes</a:t>
            </a:r>
          </a:p>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Executive Summary</a:t>
            </a:r>
            <a:endParaRPr lang="en-US" noProof="0"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30</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00575" y="1598963"/>
            <a:ext cx="4343399" cy="1050925"/>
          </a:xfrm>
          <a:prstGeom prst="rect">
            <a:avLst/>
          </a:prstGeom>
        </p:spPr>
        <p:txBody>
          <a:bodyPr>
            <a:normAutofit/>
          </a:bodyPr>
          <a:lstStyle/>
          <a:p>
            <a:pPr marL="0" indent="0">
              <a:buNone/>
            </a:pPr>
            <a:r>
              <a:rPr lang="en-US" sz="1600" noProof="0" dirty="0">
                <a:latin typeface="Abadi" panose="020B0604020104020204" pitchFamily="34" charset="0"/>
              </a:rPr>
              <a:t>A function was first created to execute various queries in the database, making it easier to explore different aspects of the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All Launch Site Names</a:t>
            </a:r>
          </a:p>
        </p:txBody>
      </p:sp>
      <p:pic>
        <p:nvPicPr>
          <p:cNvPr id="8" name="Imagen 7" descr="Interfaz de usuario gráfica, Texto, Aplicación&#10;&#10;Descripción generada automáticamente">
            <a:extLst>
              <a:ext uri="{FF2B5EF4-FFF2-40B4-BE49-F238E27FC236}">
                <a16:creationId xmlns:a16="http://schemas.microsoft.com/office/drawing/2014/main" id="{225A17BE-B900-E8FD-24B4-7F5B97F5393E}"/>
              </a:ext>
            </a:extLst>
          </p:cNvPr>
          <p:cNvPicPr>
            <a:picLocks noChangeAspect="1"/>
          </p:cNvPicPr>
          <p:nvPr/>
        </p:nvPicPr>
        <p:blipFill>
          <a:blip r:embed="rId4"/>
          <a:stretch>
            <a:fillRect/>
          </a:stretch>
        </p:blipFill>
        <p:spPr>
          <a:xfrm>
            <a:off x="770011" y="1575377"/>
            <a:ext cx="3649589" cy="2919671"/>
          </a:xfrm>
          <a:prstGeom prst="rect">
            <a:avLst/>
          </a:prstGeom>
        </p:spPr>
      </p:pic>
      <p:pic>
        <p:nvPicPr>
          <p:cNvPr id="10" name="Imagen 9" descr="Interfaz de usuario gráfica, Texto, Aplicación&#10;&#10;Descripción generada automáticamente">
            <a:extLst>
              <a:ext uri="{FF2B5EF4-FFF2-40B4-BE49-F238E27FC236}">
                <a16:creationId xmlns:a16="http://schemas.microsoft.com/office/drawing/2014/main" id="{3ED6C8E1-198B-EFD5-5B0B-57BABF20F277}"/>
              </a:ext>
            </a:extLst>
          </p:cNvPr>
          <p:cNvPicPr>
            <a:picLocks noChangeAspect="1"/>
          </p:cNvPicPr>
          <p:nvPr/>
        </p:nvPicPr>
        <p:blipFill>
          <a:blip r:embed="rId5"/>
          <a:stretch>
            <a:fillRect/>
          </a:stretch>
        </p:blipFill>
        <p:spPr>
          <a:xfrm>
            <a:off x="5735087" y="3838575"/>
            <a:ext cx="4821270" cy="2000827"/>
          </a:xfrm>
          <a:prstGeom prst="rect">
            <a:avLst/>
          </a:prstGeom>
        </p:spPr>
      </p:pic>
      <p:sp>
        <p:nvSpPr>
          <p:cNvPr id="12" name="CuadroTexto 11">
            <a:extLst>
              <a:ext uri="{FF2B5EF4-FFF2-40B4-BE49-F238E27FC236}">
                <a16:creationId xmlns:a16="http://schemas.microsoft.com/office/drawing/2014/main" id="{A1C9F0B2-A5BB-A346-8FB0-30EE7CEC8689}"/>
              </a:ext>
            </a:extLst>
          </p:cNvPr>
          <p:cNvSpPr txBox="1"/>
          <p:nvPr/>
        </p:nvSpPr>
        <p:spPr>
          <a:xfrm>
            <a:off x="5524500" y="2995172"/>
            <a:ext cx="4886325" cy="584775"/>
          </a:xfrm>
          <a:prstGeom prst="rect">
            <a:avLst/>
          </a:prstGeom>
          <a:noFill/>
        </p:spPr>
        <p:txBody>
          <a:bodyPr wrap="square">
            <a:spAutoFit/>
          </a:bodyPr>
          <a:lstStyle/>
          <a:p>
            <a:r>
              <a:rPr lang="en-US" sz="1600" noProof="0" dirty="0"/>
              <a:t>The keyword DISTINCT was used to display only unique launch sites from the SpaceX dataset.</a:t>
            </a:r>
          </a:p>
        </p:txBody>
      </p:sp>
    </p:spTree>
    <p:extLst>
      <p:ext uri="{BB962C8B-B14F-4D97-AF65-F5344CB8AC3E}">
        <p14:creationId xmlns:p14="http://schemas.microsoft.com/office/powerpoint/2010/main" val="2727850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31</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56660"/>
            <a:ext cx="9745589" cy="586487"/>
          </a:xfrm>
          <a:prstGeom prst="rect">
            <a:avLst/>
          </a:prstGeom>
        </p:spPr>
        <p:txBody>
          <a:bodyPr>
            <a:normAutofit/>
          </a:bodyPr>
          <a:lstStyle/>
          <a:p>
            <a:pPr marL="0" indent="0">
              <a:lnSpc>
                <a:spcPct val="100000"/>
              </a:lnSpc>
              <a:spcBef>
                <a:spcPts val="1400"/>
              </a:spcBef>
              <a:buNone/>
            </a:pPr>
            <a:r>
              <a:rPr lang="en-US" sz="2200" noProof="0" dirty="0">
                <a:solidFill>
                  <a:schemeClr val="accent3">
                    <a:lumMod val="25000"/>
                  </a:schemeClr>
                </a:solidFill>
                <a:latin typeface="Abadi" panose="020B0604020104020204" pitchFamily="34" charset="0"/>
              </a:rPr>
              <a:t>Find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Launch Site Names Begin with 'CCA'</a:t>
            </a:r>
          </a:p>
        </p:txBody>
      </p:sp>
      <p:pic>
        <p:nvPicPr>
          <p:cNvPr id="6" name="Imagen 5" descr="Interfaz de usuario gráfica, Aplicación&#10;&#10;Descripción generada automáticamente">
            <a:extLst>
              <a:ext uri="{FF2B5EF4-FFF2-40B4-BE49-F238E27FC236}">
                <a16:creationId xmlns:a16="http://schemas.microsoft.com/office/drawing/2014/main" id="{1B9E914C-0269-D0EF-1B96-38D042C00845}"/>
              </a:ext>
            </a:extLst>
          </p:cNvPr>
          <p:cNvPicPr>
            <a:picLocks noChangeAspect="1"/>
          </p:cNvPicPr>
          <p:nvPr/>
        </p:nvPicPr>
        <p:blipFill>
          <a:blip r:embed="rId3"/>
          <a:stretch>
            <a:fillRect/>
          </a:stretch>
        </p:blipFill>
        <p:spPr>
          <a:xfrm>
            <a:off x="770011" y="2245874"/>
            <a:ext cx="10440914" cy="332625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32</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622300"/>
          </a:xfrm>
          <a:prstGeom prst="rect">
            <a:avLst/>
          </a:prstGeom>
        </p:spPr>
        <p:txBody>
          <a:bodyPr>
            <a:normAutofit/>
          </a:bodyPr>
          <a:lstStyle/>
          <a:p>
            <a:pPr marL="0" indent="0">
              <a:lnSpc>
                <a:spcPct val="100000"/>
              </a:lnSpc>
              <a:spcBef>
                <a:spcPts val="1400"/>
              </a:spcBef>
              <a:buNone/>
            </a:pPr>
            <a:r>
              <a:rPr lang="en-US" sz="2200" noProof="0" dirty="0">
                <a:solidFill>
                  <a:schemeClr val="accent3">
                    <a:lumMod val="25000"/>
                  </a:schemeClr>
                </a:solidFill>
                <a:latin typeface="Abadi" panose="020B0604020104020204" pitchFamily="34" charset="0"/>
              </a:rPr>
              <a:t>Calculate the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Total Payload Mass</a:t>
            </a:r>
          </a:p>
        </p:txBody>
      </p:sp>
      <p:pic>
        <p:nvPicPr>
          <p:cNvPr id="6" name="Imagen 5" descr="Interfaz de usuario gráfica, Texto&#10;&#10;Descripción generada automáticamente">
            <a:extLst>
              <a:ext uri="{FF2B5EF4-FFF2-40B4-BE49-F238E27FC236}">
                <a16:creationId xmlns:a16="http://schemas.microsoft.com/office/drawing/2014/main" id="{E6FF3F9D-23CC-4178-8252-F91A307CEBD8}"/>
              </a:ext>
            </a:extLst>
          </p:cNvPr>
          <p:cNvPicPr>
            <a:picLocks noChangeAspect="1"/>
          </p:cNvPicPr>
          <p:nvPr/>
        </p:nvPicPr>
        <p:blipFill>
          <a:blip r:embed="rId3"/>
          <a:stretch>
            <a:fillRect/>
          </a:stretch>
        </p:blipFill>
        <p:spPr>
          <a:xfrm>
            <a:off x="770009" y="2745959"/>
            <a:ext cx="10997381" cy="269281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33</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noProof="0" dirty="0">
                <a:solidFill>
                  <a:schemeClr val="accent3">
                    <a:lumMod val="25000"/>
                  </a:schemeClr>
                </a:solidFill>
                <a:latin typeface="Abadi" panose="020B0604020104020204" pitchFamily="34" charset="0"/>
              </a:rPr>
              <a:t>Calculate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Average Payload Mass by F9 v1.1</a:t>
            </a:r>
          </a:p>
        </p:txBody>
      </p:sp>
      <p:pic>
        <p:nvPicPr>
          <p:cNvPr id="6" name="Imagen 5" descr="Interfaz de usuario gráfica, Texto&#10;&#10;Descripción generada automáticamente">
            <a:extLst>
              <a:ext uri="{FF2B5EF4-FFF2-40B4-BE49-F238E27FC236}">
                <a16:creationId xmlns:a16="http://schemas.microsoft.com/office/drawing/2014/main" id="{C57D92BE-D368-4FB0-41E4-9B5C84C72283}"/>
              </a:ext>
            </a:extLst>
          </p:cNvPr>
          <p:cNvPicPr>
            <a:picLocks noChangeAspect="1"/>
          </p:cNvPicPr>
          <p:nvPr/>
        </p:nvPicPr>
        <p:blipFill>
          <a:blip r:embed="rId3"/>
          <a:stretch>
            <a:fillRect/>
          </a:stretch>
        </p:blipFill>
        <p:spPr>
          <a:xfrm>
            <a:off x="718462" y="2779796"/>
            <a:ext cx="10567148" cy="236370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34</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936625"/>
          </a:xfrm>
          <a:prstGeom prst="rect">
            <a:avLst/>
          </a:prstGeom>
        </p:spPr>
        <p:txBody>
          <a:bodyPr lIns="91440" tIns="45720" rIns="91440" bIns="45720" anchor="t">
            <a:normAutofit/>
          </a:bodyPr>
          <a:lstStyle/>
          <a:p>
            <a:pPr marL="0" indent="0">
              <a:lnSpc>
                <a:spcPct val="100000"/>
              </a:lnSpc>
              <a:spcBef>
                <a:spcPts val="1400"/>
              </a:spcBef>
              <a:buNone/>
            </a:pPr>
            <a:r>
              <a:rPr lang="en-US" sz="2200" noProof="0" dirty="0">
                <a:solidFill>
                  <a:schemeClr val="accent3">
                    <a:lumMod val="25000"/>
                  </a:schemeClr>
                </a:solidFill>
                <a:latin typeface="Abadi"/>
              </a:rPr>
              <a:t>Find the date of the first successful landing outcome on ground pad</a:t>
            </a:r>
            <a:endParaRPr lang="en-US" noProof="0"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First Successful Ground Landing Date</a:t>
            </a:r>
          </a:p>
        </p:txBody>
      </p:sp>
      <p:pic>
        <p:nvPicPr>
          <p:cNvPr id="6" name="Imagen 5" descr="Interfaz de usuario gráfica, Texto&#10;&#10;Descripción generada automáticamente">
            <a:extLst>
              <a:ext uri="{FF2B5EF4-FFF2-40B4-BE49-F238E27FC236}">
                <a16:creationId xmlns:a16="http://schemas.microsoft.com/office/drawing/2014/main" id="{9C4617A0-6C2D-8F78-0E46-A735A42A912A}"/>
              </a:ext>
            </a:extLst>
          </p:cNvPr>
          <p:cNvPicPr>
            <a:picLocks noChangeAspect="1"/>
          </p:cNvPicPr>
          <p:nvPr/>
        </p:nvPicPr>
        <p:blipFill>
          <a:blip r:embed="rId3"/>
          <a:stretch>
            <a:fillRect/>
          </a:stretch>
        </p:blipFill>
        <p:spPr>
          <a:xfrm>
            <a:off x="588012" y="3082729"/>
            <a:ext cx="11015976" cy="202604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35</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774700"/>
          </a:xfrm>
          <a:prstGeom prst="rect">
            <a:avLst/>
          </a:prstGeom>
        </p:spPr>
        <p:txBody>
          <a:bodyPr lIns="91440" tIns="45720" rIns="91440" bIns="45720" anchor="t">
            <a:normAutofit/>
          </a:bodyPr>
          <a:lstStyle/>
          <a:p>
            <a:pPr marL="0" indent="0">
              <a:lnSpc>
                <a:spcPct val="100000"/>
              </a:lnSpc>
              <a:spcBef>
                <a:spcPts val="1400"/>
              </a:spcBef>
              <a:buNone/>
            </a:pPr>
            <a:r>
              <a:rPr lang="en-US" sz="2200" noProof="0" dirty="0">
                <a:solidFill>
                  <a:schemeClr val="accent3">
                    <a:lumMod val="25000"/>
                  </a:schemeClr>
                </a:solidFill>
                <a:latin typeface="Abadi"/>
              </a:rPr>
              <a:t>List the names of boosters which have successfully landed on drone ship and had payload mass greater than 4000 but less than 6000</a:t>
            </a:r>
            <a:endParaRPr lang="en-US" sz="2200" noProof="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noProof="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Successful Drone Ship Landing with Payload between 4000 and 6000</a:t>
            </a:r>
          </a:p>
        </p:txBody>
      </p:sp>
      <p:pic>
        <p:nvPicPr>
          <p:cNvPr id="3" name="Imagen 2" descr="Interfaz de usuario gráfica, Texto, Aplicación&#10;&#10;Descripción generada automáticamente">
            <a:extLst>
              <a:ext uri="{FF2B5EF4-FFF2-40B4-BE49-F238E27FC236}">
                <a16:creationId xmlns:a16="http://schemas.microsoft.com/office/drawing/2014/main" id="{DC6940EF-D710-B31F-EEE4-FDF12A8383A0}"/>
              </a:ext>
            </a:extLst>
          </p:cNvPr>
          <p:cNvPicPr>
            <a:picLocks noChangeAspect="1"/>
          </p:cNvPicPr>
          <p:nvPr/>
        </p:nvPicPr>
        <p:blipFill>
          <a:blip r:embed="rId3"/>
          <a:stretch>
            <a:fillRect/>
          </a:stretch>
        </p:blipFill>
        <p:spPr>
          <a:xfrm>
            <a:off x="842058" y="2600325"/>
            <a:ext cx="9499459" cy="403860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36</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2706615" cy="1898650"/>
          </a:xfrm>
          <a:prstGeom prst="rect">
            <a:avLst/>
          </a:prstGeom>
        </p:spPr>
        <p:txBody>
          <a:bodyPr>
            <a:normAutofit/>
          </a:bodyPr>
          <a:lstStyle/>
          <a:p>
            <a:pPr marL="0" indent="0">
              <a:lnSpc>
                <a:spcPct val="100000"/>
              </a:lnSpc>
              <a:spcBef>
                <a:spcPts val="1400"/>
              </a:spcBef>
              <a:buNone/>
            </a:pPr>
            <a:r>
              <a:rPr lang="en-US" sz="2200" noProof="0" dirty="0">
                <a:solidFill>
                  <a:schemeClr val="accent3">
                    <a:lumMod val="25000"/>
                  </a:schemeClr>
                </a:solidFill>
                <a:latin typeface="Abadi" panose="020B0604020104020204" pitchFamily="34" charset="0"/>
              </a:rPr>
              <a:t>Calculate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Total Number of Successful and Failure Mission Outcomes</a:t>
            </a:r>
          </a:p>
        </p:txBody>
      </p:sp>
      <p:pic>
        <p:nvPicPr>
          <p:cNvPr id="6" name="Imagen 5" descr="Interfaz de usuario gráfica, Texto, Aplicación&#10;&#10;Descripción generada automáticamente">
            <a:extLst>
              <a:ext uri="{FF2B5EF4-FFF2-40B4-BE49-F238E27FC236}">
                <a16:creationId xmlns:a16="http://schemas.microsoft.com/office/drawing/2014/main" id="{E0993EE9-98BB-1B90-863A-45FD1D5DB8A5}"/>
              </a:ext>
            </a:extLst>
          </p:cNvPr>
          <p:cNvPicPr>
            <a:picLocks noChangeAspect="1"/>
          </p:cNvPicPr>
          <p:nvPr/>
        </p:nvPicPr>
        <p:blipFill>
          <a:blip r:embed="rId3"/>
          <a:stretch>
            <a:fillRect/>
          </a:stretch>
        </p:blipFill>
        <p:spPr>
          <a:xfrm>
            <a:off x="3837060" y="1403124"/>
            <a:ext cx="7183365" cy="533016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37</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830315" cy="4351338"/>
          </a:xfrm>
          <a:prstGeom prst="rect">
            <a:avLst/>
          </a:prstGeom>
        </p:spPr>
        <p:txBody>
          <a:bodyPr>
            <a:normAutofit/>
          </a:bodyPr>
          <a:lstStyle/>
          <a:p>
            <a:pPr marL="0" indent="0">
              <a:lnSpc>
                <a:spcPct val="100000"/>
              </a:lnSpc>
              <a:spcBef>
                <a:spcPts val="1400"/>
              </a:spcBef>
              <a:buNone/>
            </a:pPr>
            <a:r>
              <a:rPr lang="en-US" sz="2200" noProof="0" dirty="0">
                <a:solidFill>
                  <a:schemeClr val="accent3">
                    <a:lumMod val="25000"/>
                  </a:schemeClr>
                </a:solidFill>
                <a:latin typeface="Abadi" panose="020B0604020104020204" pitchFamily="34" charset="0"/>
              </a:rPr>
              <a:t>List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Boosters Carried Maximum Payload</a:t>
            </a:r>
          </a:p>
        </p:txBody>
      </p:sp>
      <p:pic>
        <p:nvPicPr>
          <p:cNvPr id="6" name="Imagen 5" descr="Interfaz de usuario gráfica, Texto, Aplicación, Correo electrónico&#10;&#10;Descripción generada automáticamente">
            <a:extLst>
              <a:ext uri="{FF2B5EF4-FFF2-40B4-BE49-F238E27FC236}">
                <a16:creationId xmlns:a16="http://schemas.microsoft.com/office/drawing/2014/main" id="{3D432CAC-DE0D-4F95-E185-BB898915FB50}"/>
              </a:ext>
            </a:extLst>
          </p:cNvPr>
          <p:cNvPicPr>
            <a:picLocks noChangeAspect="1"/>
          </p:cNvPicPr>
          <p:nvPr/>
        </p:nvPicPr>
        <p:blipFill>
          <a:blip r:embed="rId3"/>
          <a:stretch>
            <a:fillRect/>
          </a:stretch>
        </p:blipFill>
        <p:spPr>
          <a:xfrm>
            <a:off x="3477229" y="1548367"/>
            <a:ext cx="7105046" cy="485373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38</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388847"/>
            <a:ext cx="3373365" cy="1384301"/>
          </a:xfrm>
          <a:prstGeom prst="rect">
            <a:avLst/>
          </a:prstGeom>
        </p:spPr>
        <p:txBody>
          <a:bodyPr lIns="91440" tIns="45720" rIns="91440" bIns="45720" anchor="t">
            <a:normAutofit/>
          </a:bodyPr>
          <a:lstStyle/>
          <a:p>
            <a:pPr marL="0" indent="0">
              <a:lnSpc>
                <a:spcPct val="100000"/>
              </a:lnSpc>
              <a:spcBef>
                <a:spcPts val="1400"/>
              </a:spcBef>
              <a:buNone/>
            </a:pPr>
            <a:r>
              <a:rPr lang="en-US" sz="1800" noProof="0" dirty="0">
                <a:solidFill>
                  <a:schemeClr val="accent3">
                    <a:lumMod val="25000"/>
                  </a:schemeClr>
                </a:solidFill>
                <a:latin typeface="Abadi"/>
              </a:rPr>
              <a:t>List the failed </a:t>
            </a:r>
            <a:r>
              <a:rPr lang="en-US" sz="1800" noProof="0" dirty="0" err="1">
                <a:solidFill>
                  <a:schemeClr val="accent3">
                    <a:lumMod val="25000"/>
                  </a:schemeClr>
                </a:solidFill>
                <a:latin typeface="Abadi"/>
              </a:rPr>
              <a:t>landing_outcomes</a:t>
            </a:r>
            <a:r>
              <a:rPr lang="en-US" sz="1800" noProof="0" dirty="0">
                <a:solidFill>
                  <a:schemeClr val="accent3">
                    <a:lumMod val="25000"/>
                  </a:schemeClr>
                </a:solidFill>
                <a:latin typeface="Abadi"/>
              </a:rPr>
              <a:t> in drone ship, their booster versions, and launch site names for in year 2015</a:t>
            </a:r>
          </a:p>
          <a:p>
            <a:pPr marL="0" indent="0">
              <a:lnSpc>
                <a:spcPct val="100000"/>
              </a:lnSpc>
              <a:spcBef>
                <a:spcPts val="1400"/>
              </a:spcBef>
              <a:buNone/>
            </a:pPr>
            <a:endParaRPr lang="en-US" sz="1800" noProof="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2015 Launch Records</a:t>
            </a:r>
          </a:p>
        </p:txBody>
      </p:sp>
      <p:pic>
        <p:nvPicPr>
          <p:cNvPr id="8" name="Imagen 7" descr="Texto&#10;&#10;Descripción generada automáticamente con confianza media">
            <a:extLst>
              <a:ext uri="{FF2B5EF4-FFF2-40B4-BE49-F238E27FC236}">
                <a16:creationId xmlns:a16="http://schemas.microsoft.com/office/drawing/2014/main" id="{07FB816E-BF64-9C99-1130-60F37C8AF4DC}"/>
              </a:ext>
            </a:extLst>
          </p:cNvPr>
          <p:cNvPicPr>
            <a:picLocks noChangeAspect="1"/>
          </p:cNvPicPr>
          <p:nvPr/>
        </p:nvPicPr>
        <p:blipFill>
          <a:blip r:embed="rId3"/>
          <a:stretch>
            <a:fillRect/>
          </a:stretch>
        </p:blipFill>
        <p:spPr>
          <a:xfrm>
            <a:off x="5321594" y="1419225"/>
            <a:ext cx="5432132" cy="470784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noProof="0" smtClean="0"/>
              <a:t>39</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6276" y="1463675"/>
            <a:ext cx="2600324" cy="1965325"/>
          </a:xfrm>
          <a:prstGeom prst="rect">
            <a:avLst/>
          </a:prstGeom>
        </p:spPr>
        <p:txBody>
          <a:bodyPr lIns="91440" tIns="45720" rIns="91440" bIns="45720" anchor="t"/>
          <a:lstStyle/>
          <a:p>
            <a:pPr marL="0" indent="0">
              <a:lnSpc>
                <a:spcPct val="100000"/>
              </a:lnSpc>
              <a:spcBef>
                <a:spcPts val="1400"/>
              </a:spcBef>
              <a:buNone/>
            </a:pPr>
            <a:r>
              <a:rPr lang="en-US" sz="1600" noProof="0" dirty="0">
                <a:solidFill>
                  <a:schemeClr val="accent3">
                    <a:lumMod val="25000"/>
                  </a:schemeClr>
                </a:solidFill>
                <a:latin typeface="Abadi"/>
              </a:rPr>
              <a:t>Rank the count of landing outcomes (such as Failure (drone ship) or Success (ground pad)) between the date 2010-06-04 and 2017-03-20, in descending order</a:t>
            </a:r>
          </a:p>
          <a:p>
            <a:pPr marL="0" indent="0">
              <a:lnSpc>
                <a:spcPct val="100000"/>
              </a:lnSpc>
              <a:spcBef>
                <a:spcPts val="1400"/>
              </a:spcBef>
              <a:buNone/>
            </a:pPr>
            <a:endParaRPr lang="en-US" sz="1600" noProof="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Rank Landing Outcomes Between 2010-06-04 and 2017-03-20</a:t>
            </a:r>
          </a:p>
        </p:txBody>
      </p:sp>
      <p:pic>
        <p:nvPicPr>
          <p:cNvPr id="6" name="Imagen 5" descr="Interfaz de usuario gráfica, Texto, Aplicación, Correo electrónico&#10;&#10;Descripción generada automáticamente">
            <a:extLst>
              <a:ext uri="{FF2B5EF4-FFF2-40B4-BE49-F238E27FC236}">
                <a16:creationId xmlns:a16="http://schemas.microsoft.com/office/drawing/2014/main" id="{06D82CB1-1DCA-9BC1-AB64-4502EE3C4CEF}"/>
              </a:ext>
            </a:extLst>
          </p:cNvPr>
          <p:cNvPicPr>
            <a:picLocks noChangeAspect="1"/>
          </p:cNvPicPr>
          <p:nvPr/>
        </p:nvPicPr>
        <p:blipFill>
          <a:blip r:embed="rId3"/>
          <a:stretch>
            <a:fillRect/>
          </a:stretch>
        </p:blipFill>
        <p:spPr>
          <a:xfrm>
            <a:off x="3153508" y="1463675"/>
            <a:ext cx="8787423" cy="40798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noProof="0" smtClean="0"/>
              <a:pPr>
                <a:spcAft>
                  <a:spcPts val="600"/>
                </a:spcAft>
              </a:pPr>
              <a:t>4</a:t>
            </a:fld>
            <a:endParaRPr lang="en-US" noProof="0"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Introduction</a:t>
            </a:r>
            <a:endParaRPr lang="en-US" noProof="0"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350818"/>
            <a:ext cx="9785503" cy="46747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b="1" noProof="0" dirty="0">
                <a:solidFill>
                  <a:schemeClr val="tx1"/>
                </a:solidFill>
              </a:rPr>
              <a:t>Project Background and Context</a:t>
            </a:r>
            <a:endParaRPr lang="en-US" sz="2200" noProof="0" dirty="0">
              <a:solidFill>
                <a:schemeClr val="tx1"/>
              </a:solidFill>
            </a:endParaRPr>
          </a:p>
          <a:p>
            <a:pPr lvl="1"/>
            <a:r>
              <a:rPr lang="en-US" sz="1800" noProof="0" dirty="0">
                <a:solidFill>
                  <a:schemeClr val="tx1"/>
                </a:solidFill>
              </a:rPr>
              <a:t>SpaceX advertises Falcon 9 rocket launches on its website at a cost of $62 million, while other providers charge upwards of $165 million per launch. Much of SpaceX's cost advantage comes from its ability to reuse the rocket's first stage. By predicting whether the first stage will successfully land, we can estimate the actual cost of each launch. This information is valuable for potential competitors considering bidding against SpaceX for launch contracts. The objective of this project is to develop a machine learning pipeline to predict the likelihood of a successful first-stage landing.</a:t>
            </a:r>
          </a:p>
          <a:p>
            <a:r>
              <a:rPr lang="en-US" sz="2200" b="1" noProof="0" dirty="0">
                <a:solidFill>
                  <a:schemeClr val="tx1"/>
                </a:solidFill>
              </a:rPr>
              <a:t>Key Questions to Address</a:t>
            </a:r>
            <a:endParaRPr lang="en-US" sz="2200" noProof="0" dirty="0">
              <a:solidFill>
                <a:schemeClr val="tx1"/>
              </a:solidFill>
            </a:endParaRPr>
          </a:p>
          <a:p>
            <a:pPr lvl="1">
              <a:buFont typeface="Arial" panose="020B0604020202020204" pitchFamily="34" charset="0"/>
              <a:buChar char="•"/>
            </a:pPr>
            <a:r>
              <a:rPr lang="en-US" sz="1800" noProof="0" dirty="0">
                <a:solidFill>
                  <a:schemeClr val="tx1"/>
                </a:solidFill>
              </a:rPr>
              <a:t>What factors influence the likelihood of a successful rocket landing?</a:t>
            </a:r>
          </a:p>
          <a:p>
            <a:pPr lvl="1">
              <a:buFont typeface="Arial" panose="020B0604020202020204" pitchFamily="34" charset="0"/>
              <a:buChar char="•"/>
            </a:pPr>
            <a:r>
              <a:rPr lang="en-US" sz="1800" noProof="0" dirty="0">
                <a:solidFill>
                  <a:schemeClr val="tx1"/>
                </a:solidFill>
              </a:rPr>
              <a:t>How do different features interact to impact landing success rates?</a:t>
            </a:r>
          </a:p>
          <a:p>
            <a:pPr lvl="1">
              <a:buFont typeface="Arial" panose="020B0604020202020204" pitchFamily="34" charset="0"/>
              <a:buChar char="•"/>
            </a:pPr>
            <a:r>
              <a:rPr lang="en-US" sz="1800" noProof="0" dirty="0">
                <a:solidFill>
                  <a:schemeClr val="tx1"/>
                </a:solidFill>
              </a:rPr>
              <a:t>What operating conditions are necessary to ensure a reliable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noProof="0"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noProof="0" smtClean="0"/>
              <a:t>41</a:t>
            </a:fld>
            <a:endParaRPr lang="en-US" noProof="0"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location markers</a:t>
            </a:r>
            <a:endParaRPr lang="en-US" noProof="0" dirty="0">
              <a:solidFill>
                <a:srgbClr val="0B49CB"/>
              </a:solidFill>
              <a:latin typeface="Abadi"/>
            </a:endParaRPr>
          </a:p>
        </p:txBody>
      </p:sp>
      <p:pic>
        <p:nvPicPr>
          <p:cNvPr id="6" name="Imagen 5" descr="Mapa&#10;&#10;Descripción generada automáticamente">
            <a:extLst>
              <a:ext uri="{FF2B5EF4-FFF2-40B4-BE49-F238E27FC236}">
                <a16:creationId xmlns:a16="http://schemas.microsoft.com/office/drawing/2014/main" id="{761BF801-68BB-D76A-1C3E-0B161AE8473D}"/>
              </a:ext>
            </a:extLst>
          </p:cNvPr>
          <p:cNvPicPr>
            <a:picLocks noChangeAspect="1"/>
          </p:cNvPicPr>
          <p:nvPr/>
        </p:nvPicPr>
        <p:blipFill>
          <a:blip r:embed="rId3"/>
          <a:stretch>
            <a:fillRect/>
          </a:stretch>
        </p:blipFill>
        <p:spPr>
          <a:xfrm>
            <a:off x="865261" y="1339884"/>
            <a:ext cx="10136114" cy="5087327"/>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455208" y="1914525"/>
            <a:ext cx="8631164" cy="466725"/>
          </a:xfrm>
          <a:prstGeom prst="rect">
            <a:avLst/>
          </a:prstGeom>
        </p:spPr>
        <p:txBody>
          <a:bodyPr lIns="91440" tIns="45720" rIns="91440" bIns="45720" anchor="t">
            <a:normAutofit/>
          </a:bodyPr>
          <a:lstStyle/>
          <a:p>
            <a:pPr marL="0" indent="0">
              <a:lnSpc>
                <a:spcPct val="100000"/>
              </a:lnSpc>
              <a:spcBef>
                <a:spcPts val="1400"/>
              </a:spcBef>
              <a:buNone/>
            </a:pPr>
            <a:r>
              <a:rPr lang="en-US" sz="2200" noProof="0" dirty="0">
                <a:solidFill>
                  <a:schemeClr val="accent3">
                    <a:lumMod val="25000"/>
                  </a:schemeClr>
                </a:solidFill>
                <a:latin typeface="Abadi"/>
              </a:rPr>
              <a:t>All global </a:t>
            </a:r>
            <a:r>
              <a:rPr lang="en-US" sz="2200" dirty="0">
                <a:solidFill>
                  <a:schemeClr val="accent3">
                    <a:lumMod val="25000"/>
                  </a:schemeClr>
                </a:solidFill>
                <a:latin typeface="Abadi"/>
              </a:rPr>
              <a:t>SpaceX launch sites’ location are in the USA</a:t>
            </a:r>
            <a:endParaRPr lang="en-US" sz="2200" noProof="0" dirty="0">
              <a:solidFill>
                <a:schemeClr val="accent3">
                  <a:lumMod val="25000"/>
                </a:schemeClr>
              </a:solidFill>
              <a:latin typeface="Abadi"/>
            </a:endParaRPr>
          </a:p>
          <a:p>
            <a:endParaRPr lang="en-US" noProof="0" dirty="0"/>
          </a:p>
        </p:txBody>
      </p:sp>
    </p:spTree>
    <p:extLst>
      <p:ext uri="{BB962C8B-B14F-4D97-AF65-F5344CB8AC3E}">
        <p14:creationId xmlns:p14="http://schemas.microsoft.com/office/powerpoint/2010/main" val="9816717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noProof="0" smtClean="0"/>
              <a:t>42</a:t>
            </a:fld>
            <a:endParaRPr lang="en-US" noProof="0"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549049"/>
          </a:xfrm>
          <a:prstGeom prst="rect">
            <a:avLst/>
          </a:prstGeom>
        </p:spPr>
        <p:txBody>
          <a:bodyPr lIns="91440" tIns="45720" rIns="91440" bIns="45720" anchor="t">
            <a:normAutofit/>
          </a:bodyPr>
          <a:lstStyle/>
          <a:p>
            <a:pPr marL="0" indent="0">
              <a:lnSpc>
                <a:spcPct val="100000"/>
              </a:lnSpc>
              <a:spcBef>
                <a:spcPts val="1400"/>
              </a:spcBef>
              <a:buNone/>
            </a:pPr>
            <a:r>
              <a:rPr lang="en-US" sz="2200" noProof="0" dirty="0">
                <a:solidFill>
                  <a:schemeClr val="accent3">
                    <a:lumMod val="25000"/>
                  </a:schemeClr>
                </a:solidFill>
                <a:latin typeface="Abadi"/>
                <a:ea typeface="+mn-lt"/>
                <a:cs typeface="+mn-lt"/>
              </a:rPr>
              <a:t>The red markers show failures, and the green markers show success launches</a:t>
            </a:r>
            <a:endParaRPr lang="en-US" noProof="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marL="0" indent="0">
              <a:spcBef>
                <a:spcPts val="1400"/>
              </a:spcBef>
              <a:buNone/>
            </a:pPr>
            <a:endParaRPr lang="en-US" noProof="0"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color markers</a:t>
            </a:r>
            <a:endParaRPr lang="en-US" noProof="0" dirty="0">
              <a:solidFill>
                <a:srgbClr val="0B49CB"/>
              </a:solidFill>
              <a:latin typeface="Abadi"/>
            </a:endParaRPr>
          </a:p>
        </p:txBody>
      </p:sp>
      <p:pic>
        <p:nvPicPr>
          <p:cNvPr id="4" name="Imagen 3" descr="Diagrama&#10;&#10;Descripción generada automáticamente">
            <a:extLst>
              <a:ext uri="{FF2B5EF4-FFF2-40B4-BE49-F238E27FC236}">
                <a16:creationId xmlns:a16="http://schemas.microsoft.com/office/drawing/2014/main" id="{9B384BE4-B897-1204-9FAF-6A9CA4B0AB72}"/>
              </a:ext>
            </a:extLst>
          </p:cNvPr>
          <p:cNvPicPr>
            <a:picLocks noChangeAspect="1"/>
          </p:cNvPicPr>
          <p:nvPr/>
        </p:nvPicPr>
        <p:blipFill>
          <a:blip r:embed="rId3"/>
          <a:stretch>
            <a:fillRect/>
          </a:stretch>
        </p:blipFill>
        <p:spPr>
          <a:xfrm>
            <a:off x="7786761" y="2556650"/>
            <a:ext cx="3498850" cy="3476373"/>
          </a:xfrm>
          <a:prstGeom prst="rect">
            <a:avLst/>
          </a:prstGeom>
        </p:spPr>
      </p:pic>
      <p:pic>
        <p:nvPicPr>
          <p:cNvPr id="7" name="Imagen 6" descr="Mapa&#10;&#10;Descripción generada automáticamente">
            <a:extLst>
              <a:ext uri="{FF2B5EF4-FFF2-40B4-BE49-F238E27FC236}">
                <a16:creationId xmlns:a16="http://schemas.microsoft.com/office/drawing/2014/main" id="{C8E1E116-490A-4672-5A56-CFB8D5E0AA2B}"/>
              </a:ext>
            </a:extLst>
          </p:cNvPr>
          <p:cNvPicPr>
            <a:picLocks noChangeAspect="1"/>
          </p:cNvPicPr>
          <p:nvPr/>
        </p:nvPicPr>
        <p:blipFill>
          <a:blip r:embed="rId4"/>
          <a:stretch>
            <a:fillRect/>
          </a:stretch>
        </p:blipFill>
        <p:spPr>
          <a:xfrm>
            <a:off x="942373" y="2509106"/>
            <a:ext cx="6672028" cy="359006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noProof="0" smtClean="0"/>
              <a:t>43</a:t>
            </a:fld>
            <a:endParaRPr lang="en-US" noProof="0" dirty="0"/>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Distance from sites to landmarks</a:t>
            </a:r>
          </a:p>
        </p:txBody>
      </p:sp>
      <p:pic>
        <p:nvPicPr>
          <p:cNvPr id="4" name="Imagen 3" descr="Diagrama, Esquemático&#10;&#10;Descripción generada automáticamente">
            <a:extLst>
              <a:ext uri="{FF2B5EF4-FFF2-40B4-BE49-F238E27FC236}">
                <a16:creationId xmlns:a16="http://schemas.microsoft.com/office/drawing/2014/main" id="{F60E04DA-9096-3B2E-F8BB-81089BFBA742}"/>
              </a:ext>
            </a:extLst>
          </p:cNvPr>
          <p:cNvPicPr>
            <a:picLocks noChangeAspect="1"/>
          </p:cNvPicPr>
          <p:nvPr/>
        </p:nvPicPr>
        <p:blipFill>
          <a:blip r:embed="rId3"/>
          <a:stretch>
            <a:fillRect/>
          </a:stretch>
        </p:blipFill>
        <p:spPr>
          <a:xfrm>
            <a:off x="7828847" y="1423081"/>
            <a:ext cx="3456764" cy="2463119"/>
          </a:xfrm>
          <a:prstGeom prst="rect">
            <a:avLst/>
          </a:prstGeom>
        </p:spPr>
      </p:pic>
      <p:sp>
        <p:nvSpPr>
          <p:cNvPr id="7" name="CuadroTexto 6">
            <a:extLst>
              <a:ext uri="{FF2B5EF4-FFF2-40B4-BE49-F238E27FC236}">
                <a16:creationId xmlns:a16="http://schemas.microsoft.com/office/drawing/2014/main" id="{0407779A-B7D5-0E3F-FFDE-28EF42354700}"/>
              </a:ext>
            </a:extLst>
          </p:cNvPr>
          <p:cNvSpPr txBox="1"/>
          <p:nvPr/>
        </p:nvSpPr>
        <p:spPr>
          <a:xfrm>
            <a:off x="7828847" y="4067694"/>
            <a:ext cx="1943803" cy="307777"/>
          </a:xfrm>
          <a:prstGeom prst="rect">
            <a:avLst/>
          </a:prstGeom>
          <a:noFill/>
        </p:spPr>
        <p:txBody>
          <a:bodyPr wrap="square">
            <a:spAutoFit/>
          </a:bodyPr>
          <a:lstStyle/>
          <a:p>
            <a:r>
              <a:rPr lang="en-US" sz="1400" noProof="0" dirty="0">
                <a:latin typeface="Abadi" panose="020B0604020104020204" pitchFamily="34" charset="0"/>
              </a:rPr>
              <a:t>Distance to coastline</a:t>
            </a:r>
          </a:p>
        </p:txBody>
      </p:sp>
      <p:pic>
        <p:nvPicPr>
          <p:cNvPr id="12" name="Imagen 11" descr="Diagrama&#10;&#10;Descripción generada automáticamente">
            <a:extLst>
              <a:ext uri="{FF2B5EF4-FFF2-40B4-BE49-F238E27FC236}">
                <a16:creationId xmlns:a16="http://schemas.microsoft.com/office/drawing/2014/main" id="{3C01E147-8E54-1C2F-0FF6-534595DDB72A}"/>
              </a:ext>
            </a:extLst>
          </p:cNvPr>
          <p:cNvPicPr>
            <a:picLocks noChangeAspect="1"/>
          </p:cNvPicPr>
          <p:nvPr/>
        </p:nvPicPr>
        <p:blipFill>
          <a:blip r:embed="rId4"/>
          <a:stretch>
            <a:fillRect/>
          </a:stretch>
        </p:blipFill>
        <p:spPr>
          <a:xfrm>
            <a:off x="885825" y="1423082"/>
            <a:ext cx="3114341" cy="1863043"/>
          </a:xfrm>
          <a:prstGeom prst="rect">
            <a:avLst/>
          </a:prstGeom>
        </p:spPr>
      </p:pic>
      <p:sp>
        <p:nvSpPr>
          <p:cNvPr id="13" name="CuadroTexto 12">
            <a:extLst>
              <a:ext uri="{FF2B5EF4-FFF2-40B4-BE49-F238E27FC236}">
                <a16:creationId xmlns:a16="http://schemas.microsoft.com/office/drawing/2014/main" id="{033C93A6-F5EC-046E-D919-6BE8FECC19F0}"/>
              </a:ext>
            </a:extLst>
          </p:cNvPr>
          <p:cNvSpPr txBox="1"/>
          <p:nvPr/>
        </p:nvSpPr>
        <p:spPr>
          <a:xfrm>
            <a:off x="4000166" y="1379996"/>
            <a:ext cx="1943803" cy="307777"/>
          </a:xfrm>
          <a:prstGeom prst="rect">
            <a:avLst/>
          </a:prstGeom>
          <a:noFill/>
        </p:spPr>
        <p:txBody>
          <a:bodyPr wrap="square">
            <a:spAutoFit/>
          </a:bodyPr>
          <a:lstStyle/>
          <a:p>
            <a:r>
              <a:rPr lang="en-US" sz="1400" noProof="0" dirty="0">
                <a:latin typeface="Abadi" panose="020B0604020104020204" pitchFamily="34" charset="0"/>
              </a:rPr>
              <a:t>Distance to railway</a:t>
            </a:r>
          </a:p>
        </p:txBody>
      </p:sp>
      <p:pic>
        <p:nvPicPr>
          <p:cNvPr id="15" name="Imagen 14" descr="Mapa&#10;&#10;Descripción generada automáticamente">
            <a:extLst>
              <a:ext uri="{FF2B5EF4-FFF2-40B4-BE49-F238E27FC236}">
                <a16:creationId xmlns:a16="http://schemas.microsoft.com/office/drawing/2014/main" id="{051E94CC-8726-D7CF-319C-6546550094F8}"/>
              </a:ext>
            </a:extLst>
          </p:cNvPr>
          <p:cNvPicPr>
            <a:picLocks noChangeAspect="1"/>
          </p:cNvPicPr>
          <p:nvPr/>
        </p:nvPicPr>
        <p:blipFill>
          <a:blip r:embed="rId5"/>
          <a:stretch>
            <a:fillRect/>
          </a:stretch>
        </p:blipFill>
        <p:spPr>
          <a:xfrm>
            <a:off x="906389" y="3571875"/>
            <a:ext cx="3078455" cy="1152525"/>
          </a:xfrm>
          <a:prstGeom prst="rect">
            <a:avLst/>
          </a:prstGeom>
        </p:spPr>
      </p:pic>
      <p:sp>
        <p:nvSpPr>
          <p:cNvPr id="18" name="CuadroTexto 17">
            <a:extLst>
              <a:ext uri="{FF2B5EF4-FFF2-40B4-BE49-F238E27FC236}">
                <a16:creationId xmlns:a16="http://schemas.microsoft.com/office/drawing/2014/main" id="{E5715581-0317-C8C5-7754-C10A41D94FF3}"/>
              </a:ext>
            </a:extLst>
          </p:cNvPr>
          <p:cNvSpPr txBox="1"/>
          <p:nvPr/>
        </p:nvSpPr>
        <p:spPr>
          <a:xfrm>
            <a:off x="885825" y="4724400"/>
            <a:ext cx="1943803" cy="307777"/>
          </a:xfrm>
          <a:prstGeom prst="rect">
            <a:avLst/>
          </a:prstGeom>
          <a:noFill/>
        </p:spPr>
        <p:txBody>
          <a:bodyPr wrap="square">
            <a:spAutoFit/>
          </a:bodyPr>
          <a:lstStyle/>
          <a:p>
            <a:r>
              <a:rPr lang="en-US" sz="1400" noProof="0" dirty="0">
                <a:latin typeface="Abadi" panose="020B0604020104020204" pitchFamily="34" charset="0"/>
              </a:rPr>
              <a:t>Distance to city</a:t>
            </a:r>
          </a:p>
        </p:txBody>
      </p:sp>
      <p:pic>
        <p:nvPicPr>
          <p:cNvPr id="20" name="Imagen 19" descr="Diagrama&#10;&#10;Descripción generada automáticamente con confianza media">
            <a:extLst>
              <a:ext uri="{FF2B5EF4-FFF2-40B4-BE49-F238E27FC236}">
                <a16:creationId xmlns:a16="http://schemas.microsoft.com/office/drawing/2014/main" id="{67DC41E1-D5EC-53A5-3704-13BF451B1659}"/>
              </a:ext>
            </a:extLst>
          </p:cNvPr>
          <p:cNvPicPr>
            <a:picLocks noChangeAspect="1"/>
          </p:cNvPicPr>
          <p:nvPr/>
        </p:nvPicPr>
        <p:blipFill>
          <a:blip r:embed="rId6"/>
          <a:stretch>
            <a:fillRect/>
          </a:stretch>
        </p:blipFill>
        <p:spPr>
          <a:xfrm>
            <a:off x="4154007" y="2565400"/>
            <a:ext cx="3579923" cy="2159000"/>
          </a:xfrm>
          <a:prstGeom prst="rect">
            <a:avLst/>
          </a:prstGeom>
        </p:spPr>
      </p:pic>
      <p:sp>
        <p:nvSpPr>
          <p:cNvPr id="21" name="CuadroTexto 20">
            <a:extLst>
              <a:ext uri="{FF2B5EF4-FFF2-40B4-BE49-F238E27FC236}">
                <a16:creationId xmlns:a16="http://schemas.microsoft.com/office/drawing/2014/main" id="{E975E810-49E1-07B7-2418-5803EBAA095B}"/>
              </a:ext>
            </a:extLst>
          </p:cNvPr>
          <p:cNvSpPr txBox="1"/>
          <p:nvPr/>
        </p:nvSpPr>
        <p:spPr>
          <a:xfrm>
            <a:off x="4154007" y="2179171"/>
            <a:ext cx="1943803" cy="307777"/>
          </a:xfrm>
          <a:prstGeom prst="rect">
            <a:avLst/>
          </a:prstGeom>
          <a:noFill/>
        </p:spPr>
        <p:txBody>
          <a:bodyPr wrap="square">
            <a:spAutoFit/>
          </a:bodyPr>
          <a:lstStyle/>
          <a:p>
            <a:r>
              <a:rPr lang="en-US" sz="1400" noProof="0" dirty="0">
                <a:latin typeface="Abadi" panose="020B0604020104020204" pitchFamily="34" charset="0"/>
              </a:rPr>
              <a:t>Distance highway</a:t>
            </a:r>
          </a:p>
        </p:txBody>
      </p:sp>
    </p:spTree>
    <p:extLst>
      <p:ext uri="{BB962C8B-B14F-4D97-AF65-F5344CB8AC3E}">
        <p14:creationId xmlns:p14="http://schemas.microsoft.com/office/powerpoint/2010/main" val="2324990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noProof="0"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noProof="0" smtClean="0"/>
              <a:t>45</a:t>
            </a:fld>
            <a:endParaRPr lang="en-US" noProof="0"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45778"/>
            <a:ext cx="2354190" cy="4222533"/>
          </a:xfrm>
          <a:prstGeom prst="rect">
            <a:avLst/>
          </a:prstGeom>
        </p:spPr>
        <p:txBody>
          <a:bodyPr lIns="91440" tIns="45720" rIns="91440" bIns="45720" anchor="t">
            <a:normAutofit fontScale="85000" lnSpcReduction="20000"/>
          </a:bodyPr>
          <a:lstStyle/>
          <a:p>
            <a:pPr marL="0" indent="0">
              <a:buNone/>
            </a:pPr>
            <a:r>
              <a:rPr lang="en-US" sz="1600" noProof="0" dirty="0"/>
              <a:t>This pie chart provides a clear overview of the distribution of successful SpaceX launches across its various launch sites. </a:t>
            </a:r>
          </a:p>
          <a:p>
            <a:pPr>
              <a:buFont typeface="Arial" panose="020B0604020202020204" pitchFamily="34" charset="0"/>
              <a:buChar char="•"/>
            </a:pPr>
            <a:r>
              <a:rPr lang="en-US" sz="1600" b="1" noProof="0" dirty="0"/>
              <a:t>CCAFS LC-40:</a:t>
            </a:r>
            <a:r>
              <a:rPr lang="en-US" sz="1600" noProof="0" dirty="0"/>
              <a:t> This site has seen the highest number of successful launches, accounting for </a:t>
            </a:r>
            <a:r>
              <a:rPr lang="en-US" sz="1600" b="1" noProof="0" dirty="0"/>
              <a:t>41.7%</a:t>
            </a:r>
            <a:r>
              <a:rPr lang="en-US" sz="1600" noProof="0" dirty="0"/>
              <a:t> of all successful missions.</a:t>
            </a:r>
          </a:p>
          <a:p>
            <a:pPr>
              <a:buFont typeface="Arial" panose="020B0604020202020204" pitchFamily="34" charset="0"/>
              <a:buChar char="•"/>
            </a:pPr>
            <a:r>
              <a:rPr lang="en-US" sz="1600" b="1" noProof="0" dirty="0"/>
              <a:t>KSC LC-39A:</a:t>
            </a:r>
            <a:r>
              <a:rPr lang="en-US" sz="1600" noProof="0" dirty="0"/>
              <a:t> This site follows closely behind, contributing </a:t>
            </a:r>
            <a:r>
              <a:rPr lang="en-US" sz="1600" b="1" noProof="0" dirty="0"/>
              <a:t>29.2%</a:t>
            </a:r>
            <a:r>
              <a:rPr lang="en-US" sz="1600" noProof="0" dirty="0"/>
              <a:t> of successful launches.</a:t>
            </a:r>
          </a:p>
          <a:p>
            <a:pPr>
              <a:buFont typeface="Arial" panose="020B0604020202020204" pitchFamily="34" charset="0"/>
              <a:buChar char="•"/>
            </a:pPr>
            <a:r>
              <a:rPr lang="en-US" sz="1600" b="1" noProof="0" dirty="0"/>
              <a:t>VAFB SLC-4E:</a:t>
            </a:r>
            <a:r>
              <a:rPr lang="en-US" sz="1600" noProof="0" dirty="0"/>
              <a:t> This site has seen a significantly lower number of successful launches compared to the top two, accounting for </a:t>
            </a:r>
            <a:r>
              <a:rPr lang="en-US" sz="1600" b="1" noProof="0" dirty="0"/>
              <a:t>16.7%</a:t>
            </a:r>
            <a:r>
              <a:rPr lang="en-US" sz="1600" noProof="0" dirty="0"/>
              <a:t>.</a:t>
            </a:r>
          </a:p>
          <a:p>
            <a:pPr>
              <a:buFont typeface="Arial" panose="020B0604020202020204" pitchFamily="34" charset="0"/>
              <a:buChar char="•"/>
            </a:pPr>
            <a:r>
              <a:rPr lang="en-US" sz="1600" b="1" noProof="0" dirty="0"/>
              <a:t>CCAFS SLC-40:</a:t>
            </a:r>
            <a:r>
              <a:rPr lang="en-US" sz="1600" noProof="0" dirty="0"/>
              <a:t> This site has the lowest percentage of successful launches among the four, contributing </a:t>
            </a:r>
            <a:r>
              <a:rPr lang="en-US" sz="1600" b="1" noProof="0" dirty="0"/>
              <a:t>12.5%</a:t>
            </a:r>
            <a:r>
              <a:rPr lang="en-US" sz="1600" noProof="0" dirty="0"/>
              <a:t>.</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Launch success count for all sites</a:t>
            </a:r>
          </a:p>
        </p:txBody>
      </p:sp>
      <p:pic>
        <p:nvPicPr>
          <p:cNvPr id="4" name="Imagen 3" descr="Gráfico, Gráfico circular&#10;&#10;Descripción generada automáticamente">
            <a:extLst>
              <a:ext uri="{FF2B5EF4-FFF2-40B4-BE49-F238E27FC236}">
                <a16:creationId xmlns:a16="http://schemas.microsoft.com/office/drawing/2014/main" id="{C937C68E-B2F9-8B41-5BF8-2ACBD567F379}"/>
              </a:ext>
            </a:extLst>
          </p:cNvPr>
          <p:cNvPicPr>
            <a:picLocks noChangeAspect="1"/>
          </p:cNvPicPr>
          <p:nvPr/>
        </p:nvPicPr>
        <p:blipFill>
          <a:blip r:embed="rId3"/>
          <a:stretch>
            <a:fillRect/>
          </a:stretch>
        </p:blipFill>
        <p:spPr>
          <a:xfrm>
            <a:off x="3438524" y="1327207"/>
            <a:ext cx="8112125" cy="465967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noProof="0" smtClean="0"/>
              <a:t>46</a:t>
            </a:fld>
            <a:endParaRPr lang="en-US" noProof="0"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25575"/>
            <a:ext cx="2552098" cy="3346450"/>
          </a:xfrm>
          <a:prstGeom prst="rect">
            <a:avLst/>
          </a:prstGeom>
        </p:spPr>
        <p:txBody>
          <a:bodyPr lIns="91440" tIns="45720" rIns="91440" bIns="45720" anchor="t">
            <a:normAutofit/>
          </a:bodyPr>
          <a:lstStyle/>
          <a:p>
            <a:pPr marL="0" indent="0">
              <a:buNone/>
            </a:pPr>
            <a:r>
              <a:rPr lang="en-US" sz="1600" noProof="0"/>
              <a:t>This pie chart provides a breakdown of launch outcomes at SpaceX's KSC LC-39A launch site. </a:t>
            </a:r>
          </a:p>
          <a:p>
            <a:pPr marL="0" indent="0">
              <a:buNone/>
            </a:pPr>
            <a:r>
              <a:rPr lang="en-US" sz="1600" noProof="0" dirty="0"/>
              <a:t>It </a:t>
            </a:r>
            <a:r>
              <a:rPr lang="en-US" sz="1600" noProof="0" dirty="0">
                <a:latin typeface="Abadi" panose="020B0604020104020204" pitchFamily="34" charset="0"/>
              </a:rPr>
              <a:t>shows</a:t>
            </a:r>
            <a:r>
              <a:rPr lang="en-US" sz="1600" noProof="0" dirty="0"/>
              <a:t> that:</a:t>
            </a:r>
          </a:p>
          <a:p>
            <a:pPr>
              <a:buFont typeface="Arial" panose="020B0604020202020204" pitchFamily="34" charset="0"/>
              <a:buChar char="•"/>
            </a:pPr>
            <a:r>
              <a:rPr lang="en-US" sz="1600" b="1" noProof="0" dirty="0"/>
              <a:t>76.9%</a:t>
            </a:r>
            <a:r>
              <a:rPr lang="en-US" sz="1600" noProof="0" dirty="0"/>
              <a:t> of launches from this site have been successful.</a:t>
            </a:r>
          </a:p>
          <a:p>
            <a:pPr>
              <a:buFont typeface="Arial" panose="020B0604020202020204" pitchFamily="34" charset="0"/>
              <a:buChar char="•"/>
            </a:pPr>
            <a:r>
              <a:rPr lang="en-US" sz="1600" b="1" noProof="0" dirty="0"/>
              <a:t>23.1%</a:t>
            </a:r>
            <a:r>
              <a:rPr lang="en-US" sz="1600" noProof="0" dirty="0"/>
              <a:t> of launches from this site have resulted in failures.</a:t>
            </a:r>
          </a:p>
          <a:p>
            <a:endParaRPr lang="en-US" noProof="0"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Highest launch success ratio </a:t>
            </a:r>
          </a:p>
        </p:txBody>
      </p:sp>
      <p:pic>
        <p:nvPicPr>
          <p:cNvPr id="4" name="Imagen 3" descr="Gráfico, Gráfico circular&#10;&#10;Descripción generada automáticamente">
            <a:extLst>
              <a:ext uri="{FF2B5EF4-FFF2-40B4-BE49-F238E27FC236}">
                <a16:creationId xmlns:a16="http://schemas.microsoft.com/office/drawing/2014/main" id="{52C6912A-7998-6154-2B52-3BB3F8821641}"/>
              </a:ext>
            </a:extLst>
          </p:cNvPr>
          <p:cNvPicPr>
            <a:picLocks noChangeAspect="1"/>
          </p:cNvPicPr>
          <p:nvPr/>
        </p:nvPicPr>
        <p:blipFill>
          <a:blip r:embed="rId3"/>
          <a:stretch>
            <a:fillRect/>
          </a:stretch>
        </p:blipFill>
        <p:spPr>
          <a:xfrm>
            <a:off x="3597275" y="1341615"/>
            <a:ext cx="7772400" cy="4430041"/>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noProof="0" smtClean="0"/>
              <a:t>47</a:t>
            </a:fld>
            <a:endParaRPr lang="en-US" noProof="0" dirty="0"/>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Payload vs. Launch Outcome</a:t>
            </a:r>
          </a:p>
        </p:txBody>
      </p:sp>
      <p:pic>
        <p:nvPicPr>
          <p:cNvPr id="4" name="Imagen 3">
            <a:extLst>
              <a:ext uri="{FF2B5EF4-FFF2-40B4-BE49-F238E27FC236}">
                <a16:creationId xmlns:a16="http://schemas.microsoft.com/office/drawing/2014/main" id="{A5959196-EC61-8A04-37A3-3D68B8544B4E}"/>
              </a:ext>
            </a:extLst>
          </p:cNvPr>
          <p:cNvPicPr>
            <a:picLocks noChangeAspect="1"/>
          </p:cNvPicPr>
          <p:nvPr/>
        </p:nvPicPr>
        <p:blipFill>
          <a:blip r:embed="rId3"/>
          <a:stretch>
            <a:fillRect/>
          </a:stretch>
        </p:blipFill>
        <p:spPr>
          <a:xfrm>
            <a:off x="770011" y="2374588"/>
            <a:ext cx="5365993" cy="2934773"/>
          </a:xfrm>
          <a:prstGeom prst="rect">
            <a:avLst/>
          </a:prstGeom>
        </p:spPr>
      </p:pic>
      <p:pic>
        <p:nvPicPr>
          <p:cNvPr id="7" name="Imagen 6" descr="Gráfico de dispersión&#10;&#10;Descripción generada automáticamente con confianza baja">
            <a:extLst>
              <a:ext uri="{FF2B5EF4-FFF2-40B4-BE49-F238E27FC236}">
                <a16:creationId xmlns:a16="http://schemas.microsoft.com/office/drawing/2014/main" id="{D547543F-503D-847A-80FE-FF6EB8E5C2FF}"/>
              </a:ext>
            </a:extLst>
          </p:cNvPr>
          <p:cNvPicPr>
            <a:picLocks noChangeAspect="1"/>
          </p:cNvPicPr>
          <p:nvPr/>
        </p:nvPicPr>
        <p:blipFill>
          <a:blip r:embed="rId4"/>
          <a:stretch>
            <a:fillRect/>
          </a:stretch>
        </p:blipFill>
        <p:spPr>
          <a:xfrm>
            <a:off x="6586060" y="2319414"/>
            <a:ext cx="5437726" cy="2934773"/>
          </a:xfrm>
          <a:prstGeom prst="rect">
            <a:avLst/>
          </a:prstGeom>
        </p:spPr>
      </p:pic>
      <p:sp>
        <p:nvSpPr>
          <p:cNvPr id="9" name="CuadroTexto 8">
            <a:extLst>
              <a:ext uri="{FF2B5EF4-FFF2-40B4-BE49-F238E27FC236}">
                <a16:creationId xmlns:a16="http://schemas.microsoft.com/office/drawing/2014/main" id="{27F7269A-7691-C935-D14E-A34DAE2DE405}"/>
              </a:ext>
            </a:extLst>
          </p:cNvPr>
          <p:cNvSpPr txBox="1"/>
          <p:nvPr/>
        </p:nvSpPr>
        <p:spPr>
          <a:xfrm>
            <a:off x="770011" y="1396084"/>
            <a:ext cx="10021814" cy="646331"/>
          </a:xfrm>
          <a:prstGeom prst="rect">
            <a:avLst/>
          </a:prstGeom>
          <a:noFill/>
        </p:spPr>
        <p:txBody>
          <a:bodyPr wrap="square">
            <a:spAutoFit/>
          </a:bodyPr>
          <a:lstStyle/>
          <a:p>
            <a:r>
              <a:rPr lang="es-ES" dirty="0" err="1"/>
              <a:t>Both</a:t>
            </a:r>
            <a:r>
              <a:rPr lang="es-ES" dirty="0"/>
              <a:t> </a:t>
            </a:r>
            <a:r>
              <a:rPr lang="es-ES" dirty="0" err="1"/>
              <a:t>graphs</a:t>
            </a:r>
            <a:r>
              <a:rPr lang="es-ES" dirty="0"/>
              <a:t> </a:t>
            </a:r>
            <a:r>
              <a:rPr lang="es-ES" dirty="0" err="1"/>
              <a:t>seem</a:t>
            </a:r>
            <a:r>
              <a:rPr lang="es-ES" dirty="0"/>
              <a:t> </a:t>
            </a:r>
            <a:r>
              <a:rPr lang="es-ES" dirty="0" err="1"/>
              <a:t>to</a:t>
            </a:r>
            <a:r>
              <a:rPr lang="es-ES" dirty="0"/>
              <a:t> be </a:t>
            </a:r>
            <a:r>
              <a:rPr lang="es-ES" dirty="0" err="1"/>
              <a:t>exploring</a:t>
            </a:r>
            <a:r>
              <a:rPr lang="es-ES" dirty="0"/>
              <a:t> </a:t>
            </a:r>
            <a:r>
              <a:rPr lang="es-ES" dirty="0" err="1"/>
              <a:t>the</a:t>
            </a:r>
            <a:r>
              <a:rPr lang="es-ES" dirty="0"/>
              <a:t> </a:t>
            </a:r>
            <a:r>
              <a:rPr lang="es-ES" dirty="0" err="1"/>
              <a:t>relationship</a:t>
            </a:r>
            <a:r>
              <a:rPr lang="es-ES" dirty="0"/>
              <a:t> </a:t>
            </a:r>
            <a:r>
              <a:rPr lang="es-ES" dirty="0" err="1"/>
              <a:t>between</a:t>
            </a:r>
            <a:r>
              <a:rPr lang="es-ES" dirty="0"/>
              <a:t> </a:t>
            </a:r>
            <a:r>
              <a:rPr lang="es-ES" b="1" dirty="0" err="1"/>
              <a:t>payload</a:t>
            </a:r>
            <a:r>
              <a:rPr lang="es-ES" b="1" dirty="0"/>
              <a:t> </a:t>
            </a:r>
            <a:r>
              <a:rPr lang="es-ES" b="1" dirty="0" err="1"/>
              <a:t>mass</a:t>
            </a:r>
            <a:r>
              <a:rPr lang="es-ES" dirty="0"/>
              <a:t> and </a:t>
            </a:r>
            <a:r>
              <a:rPr lang="es-ES" b="1" dirty="0" err="1"/>
              <a:t>launch</a:t>
            </a:r>
            <a:r>
              <a:rPr lang="es-ES" b="1" dirty="0"/>
              <a:t> </a:t>
            </a:r>
            <a:r>
              <a:rPr lang="es-ES" b="1" dirty="0" err="1"/>
              <a:t>success</a:t>
            </a:r>
            <a:r>
              <a:rPr lang="es-ES" dirty="0"/>
              <a:t> </a:t>
            </a:r>
            <a:r>
              <a:rPr lang="es-ES" dirty="0" err="1"/>
              <a:t>for</a:t>
            </a:r>
            <a:r>
              <a:rPr lang="es-ES" dirty="0"/>
              <a:t> </a:t>
            </a:r>
            <a:r>
              <a:rPr lang="es-ES" dirty="0" err="1"/>
              <a:t>different</a:t>
            </a:r>
            <a:r>
              <a:rPr lang="es-ES" dirty="0"/>
              <a:t> </a:t>
            </a:r>
            <a:r>
              <a:rPr lang="es-ES" b="1" dirty="0" err="1"/>
              <a:t>rocket</a:t>
            </a:r>
            <a:r>
              <a:rPr lang="es-ES" b="1" dirty="0"/>
              <a:t> </a:t>
            </a:r>
            <a:r>
              <a:rPr lang="es-ES" b="1" dirty="0" err="1"/>
              <a:t>versions</a:t>
            </a:r>
            <a:r>
              <a:rPr lang="es-ES" dirty="0"/>
              <a:t> in SpaceX </a:t>
            </a:r>
            <a:r>
              <a:rPr lang="es-ES" dirty="0" err="1"/>
              <a:t>launches</a:t>
            </a:r>
            <a:r>
              <a:rPr lang="es-ES" dirty="0"/>
              <a:t>.</a:t>
            </a:r>
          </a:p>
        </p:txBody>
      </p:sp>
    </p:spTree>
    <p:extLst>
      <p:ext uri="{BB962C8B-B14F-4D97-AF65-F5344CB8AC3E}">
        <p14:creationId xmlns:p14="http://schemas.microsoft.com/office/powerpoint/2010/main" val="2523596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noProof="0"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noProof="0" smtClean="0"/>
              <a:t>49</a:t>
            </a:fld>
            <a:endParaRPr lang="en-US" noProof="0" dirty="0"/>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Classification Accuracy</a:t>
            </a:r>
            <a:endParaRPr lang="en-US" noProof="0" dirty="0">
              <a:solidFill>
                <a:srgbClr val="0B49CB"/>
              </a:solidFill>
            </a:endParaRPr>
          </a:p>
        </p:txBody>
      </p:sp>
      <p:pic>
        <p:nvPicPr>
          <p:cNvPr id="7" name="Imagen 6" descr="Interfaz de usuario gráfica, Texto, Aplicación&#10;&#10;Descripción generada automáticamente">
            <a:extLst>
              <a:ext uri="{FF2B5EF4-FFF2-40B4-BE49-F238E27FC236}">
                <a16:creationId xmlns:a16="http://schemas.microsoft.com/office/drawing/2014/main" id="{27A6B338-57D9-A9BB-AE20-192DE1840531}"/>
              </a:ext>
            </a:extLst>
          </p:cNvPr>
          <p:cNvPicPr>
            <a:picLocks noChangeAspect="1"/>
          </p:cNvPicPr>
          <p:nvPr/>
        </p:nvPicPr>
        <p:blipFill>
          <a:blip r:embed="rId3"/>
          <a:stretch>
            <a:fillRect/>
          </a:stretch>
        </p:blipFill>
        <p:spPr>
          <a:xfrm>
            <a:off x="770011" y="1374088"/>
            <a:ext cx="8669264" cy="508659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noProof="0" smtClean="0"/>
              <a:t>5</a:t>
            </a:fld>
            <a:endParaRPr lang="en-US" noProof="0"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noProof="0"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C9C45469-E618-B87F-FF91-0DE060AAB17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3D6BCD4-DDB2-0A79-8969-EA85B8DADB10}"/>
              </a:ext>
            </a:extLst>
          </p:cNvPr>
          <p:cNvSpPr>
            <a:spLocks noGrp="1"/>
          </p:cNvSpPr>
          <p:nvPr>
            <p:ph type="sldNum" sz="quarter" idx="12"/>
          </p:nvPr>
        </p:nvSpPr>
        <p:spPr/>
        <p:txBody>
          <a:bodyPr/>
          <a:lstStyle/>
          <a:p>
            <a:fld id="{5075537C-CA84-1446-933C-8E9D027F9201}" type="slidenum">
              <a:rPr lang="en-US" noProof="0" smtClean="0"/>
              <a:t>50</a:t>
            </a:fld>
            <a:endParaRPr lang="en-US" noProof="0" dirty="0"/>
          </a:p>
        </p:txBody>
      </p:sp>
      <p:sp>
        <p:nvSpPr>
          <p:cNvPr id="5" name="Content Placeholder 4">
            <a:extLst>
              <a:ext uri="{FF2B5EF4-FFF2-40B4-BE49-F238E27FC236}">
                <a16:creationId xmlns:a16="http://schemas.microsoft.com/office/drawing/2014/main" id="{83A098F7-DD5D-A620-8BC8-824F28D49603}"/>
              </a:ext>
            </a:extLst>
          </p:cNvPr>
          <p:cNvSpPr>
            <a:spLocks noGrp="1"/>
          </p:cNvSpPr>
          <p:nvPr>
            <p:ph type="body" sz="half" idx="4294967295"/>
          </p:nvPr>
        </p:nvSpPr>
        <p:spPr>
          <a:xfrm>
            <a:off x="855736" y="1746250"/>
            <a:ext cx="2401815" cy="3575736"/>
          </a:xfrm>
          <a:prstGeom prst="rect">
            <a:avLst/>
          </a:prstGeom>
        </p:spPr>
        <p:txBody>
          <a:bodyPr vert="horz" lIns="91440" tIns="45720" rIns="91440" bIns="45720" rtlCol="0" anchor="t">
            <a:normAutofit/>
          </a:bodyPr>
          <a:lstStyle/>
          <a:p>
            <a:pPr>
              <a:lnSpc>
                <a:spcPct val="100000"/>
              </a:lnSpc>
              <a:spcBef>
                <a:spcPts val="1400"/>
              </a:spcBef>
            </a:pPr>
            <a:endParaRPr lang="en-US" sz="2200" noProof="0" dirty="0">
              <a:solidFill>
                <a:schemeClr val="accent3">
                  <a:lumMod val="25000"/>
                </a:schemeClr>
              </a:solidFill>
              <a:latin typeface="Abadi" panose="020B0604020104020204" pitchFamily="34" charset="0"/>
            </a:endParaRPr>
          </a:p>
          <a:p>
            <a:pPr>
              <a:lnSpc>
                <a:spcPct val="100000"/>
              </a:lnSpc>
              <a:spcBef>
                <a:spcPts val="1400"/>
              </a:spcBef>
            </a:pPr>
            <a:r>
              <a:rPr lang="en-US" sz="2200" noProof="0" dirty="0" err="1">
                <a:solidFill>
                  <a:schemeClr val="accent3">
                    <a:lumMod val="25000"/>
                  </a:schemeClr>
                </a:solidFill>
                <a:latin typeface="Abadi" panose="020B0604020104020204" pitchFamily="34" charset="0"/>
              </a:rPr>
              <a:t>Tree_cv</a:t>
            </a:r>
            <a:r>
              <a:rPr lang="en-US" sz="2200" noProof="0" dirty="0">
                <a:solidFill>
                  <a:schemeClr val="accent3">
                    <a:lumMod val="25000"/>
                  </a:schemeClr>
                </a:solidFill>
                <a:latin typeface="Abadi" panose="020B0604020104020204" pitchFamily="34" charset="0"/>
              </a:rPr>
              <a:t> model has the highest classification accuracy</a:t>
            </a:r>
          </a:p>
        </p:txBody>
      </p:sp>
      <p:sp>
        <p:nvSpPr>
          <p:cNvPr id="9" name="Title 1">
            <a:extLst>
              <a:ext uri="{FF2B5EF4-FFF2-40B4-BE49-F238E27FC236}">
                <a16:creationId xmlns:a16="http://schemas.microsoft.com/office/drawing/2014/main" id="{DAE6BB58-D151-1C56-7B33-2208C2F338D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Classification Accuracy</a:t>
            </a:r>
            <a:endParaRPr lang="en-US" noProof="0" dirty="0">
              <a:solidFill>
                <a:srgbClr val="0B49CB"/>
              </a:solidFill>
            </a:endParaRPr>
          </a:p>
        </p:txBody>
      </p:sp>
      <p:pic>
        <p:nvPicPr>
          <p:cNvPr id="3" name="Imagen 2" descr="Gráfico, Gráfico de barras&#10;&#10;Descripción generada automáticamente">
            <a:extLst>
              <a:ext uri="{FF2B5EF4-FFF2-40B4-BE49-F238E27FC236}">
                <a16:creationId xmlns:a16="http://schemas.microsoft.com/office/drawing/2014/main" id="{7F67807D-B954-3E77-1002-DE0D41CF91EC}"/>
              </a:ext>
            </a:extLst>
          </p:cNvPr>
          <p:cNvPicPr>
            <a:picLocks noChangeAspect="1"/>
          </p:cNvPicPr>
          <p:nvPr/>
        </p:nvPicPr>
        <p:blipFill>
          <a:blip r:embed="rId3"/>
          <a:stretch>
            <a:fillRect/>
          </a:stretch>
        </p:blipFill>
        <p:spPr>
          <a:xfrm>
            <a:off x="3685572" y="1498600"/>
            <a:ext cx="7772400" cy="4628507"/>
          </a:xfrm>
          <a:prstGeom prst="rect">
            <a:avLst/>
          </a:prstGeom>
        </p:spPr>
      </p:pic>
    </p:spTree>
    <p:extLst>
      <p:ext uri="{BB962C8B-B14F-4D97-AF65-F5344CB8AC3E}">
        <p14:creationId xmlns:p14="http://schemas.microsoft.com/office/powerpoint/2010/main" val="9773866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noProof="0" smtClean="0"/>
              <a:t>51</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3763889" cy="1714500"/>
          </a:xfrm>
          <a:prstGeom prst="rect">
            <a:avLst/>
          </a:prstGeom>
        </p:spPr>
        <p:txBody>
          <a:bodyPr>
            <a:normAutofit lnSpcReduction="10000"/>
          </a:bodyPr>
          <a:lstStyle/>
          <a:p>
            <a:pPr>
              <a:lnSpc>
                <a:spcPct val="100000"/>
              </a:lnSpc>
              <a:spcBef>
                <a:spcPts val="1400"/>
              </a:spcBef>
            </a:pPr>
            <a:r>
              <a:rPr lang="en-US" sz="1600" dirty="0">
                <a:latin typeface="Abadi" panose="020B0604020104020204" pitchFamily="34" charset="0"/>
              </a:rPr>
              <a:t>The confusion matrix for the decision tree classifier indicates reasonable class separation. However, a significant issue arises from false positives, where the model mistakenly predicts unsuccessful landings as successful.</a:t>
            </a:r>
            <a:endParaRPr lang="en-US" sz="2200" noProof="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Confusion Matrix</a:t>
            </a:r>
            <a:endParaRPr lang="en-US" noProof="0" dirty="0">
              <a:solidFill>
                <a:srgbClr val="0B49CB"/>
              </a:solidFill>
            </a:endParaRPr>
          </a:p>
        </p:txBody>
      </p:sp>
      <p:pic>
        <p:nvPicPr>
          <p:cNvPr id="3" name="Imagen 2" descr="Interfaz de usuario gráfica, Aplicación&#10;&#10;Descripción generada automáticamente">
            <a:extLst>
              <a:ext uri="{FF2B5EF4-FFF2-40B4-BE49-F238E27FC236}">
                <a16:creationId xmlns:a16="http://schemas.microsoft.com/office/drawing/2014/main" id="{6AC0CB19-A2CA-8F9D-CA9E-7D76CBB80EC8}"/>
              </a:ext>
            </a:extLst>
          </p:cNvPr>
          <p:cNvPicPr>
            <a:picLocks noChangeAspect="1"/>
          </p:cNvPicPr>
          <p:nvPr/>
        </p:nvPicPr>
        <p:blipFill>
          <a:blip r:embed="rId3"/>
          <a:stretch>
            <a:fillRect/>
          </a:stretch>
        </p:blipFill>
        <p:spPr>
          <a:xfrm>
            <a:off x="5202092" y="2057400"/>
            <a:ext cx="5827858" cy="416899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noProof="0" smtClean="0"/>
              <a:t>52</a:t>
            </a:fld>
            <a:endParaRPr lang="en-US" noProof="0"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440914" cy="3754221"/>
          </a:xfrm>
          <a:prstGeom prst="rect">
            <a:avLst/>
          </a:prstGeom>
        </p:spPr>
        <p:txBody>
          <a:bodyPr>
            <a:normAutofit/>
          </a:bodyPr>
          <a:lstStyle/>
          <a:p>
            <a:pPr>
              <a:lnSpc>
                <a:spcPct val="100000"/>
              </a:lnSpc>
              <a:spcBef>
                <a:spcPts val="1400"/>
              </a:spcBef>
            </a:pPr>
            <a:r>
              <a:rPr lang="es-ES" sz="2000" dirty="0" err="1">
                <a:latin typeface="Abadi" panose="020B0604020104020204" pitchFamily="34" charset="0"/>
              </a:rPr>
              <a:t>The</a:t>
            </a:r>
            <a:r>
              <a:rPr lang="es-ES" sz="2000" dirty="0">
                <a:latin typeface="Abadi" panose="020B0604020104020204" pitchFamily="34" charset="0"/>
              </a:rPr>
              <a:t> </a:t>
            </a:r>
            <a:r>
              <a:rPr lang="es-ES" sz="2000" dirty="0" err="1">
                <a:latin typeface="Abadi" panose="020B0604020104020204" pitchFamily="34" charset="0"/>
              </a:rPr>
              <a:t>analysis</a:t>
            </a:r>
            <a:r>
              <a:rPr lang="es-ES" sz="2000" dirty="0">
                <a:latin typeface="Abadi" panose="020B0604020104020204" pitchFamily="34" charset="0"/>
              </a:rPr>
              <a:t> </a:t>
            </a:r>
            <a:r>
              <a:rPr lang="es-ES" sz="2000" dirty="0" err="1">
                <a:latin typeface="Abadi" panose="020B0604020104020204" pitchFamily="34" charset="0"/>
              </a:rPr>
              <a:t>indicates</a:t>
            </a:r>
            <a:r>
              <a:rPr lang="es-ES" sz="2000" dirty="0">
                <a:latin typeface="Abadi" panose="020B0604020104020204" pitchFamily="34" charset="0"/>
              </a:rPr>
              <a:t> a positive </a:t>
            </a:r>
            <a:r>
              <a:rPr lang="es-ES" sz="2000" dirty="0" err="1">
                <a:latin typeface="Abadi" panose="020B0604020104020204" pitchFamily="34" charset="0"/>
              </a:rPr>
              <a:t>correlation</a:t>
            </a:r>
            <a:r>
              <a:rPr lang="es-ES" sz="2000" dirty="0">
                <a:latin typeface="Abadi" panose="020B0604020104020204" pitchFamily="34" charset="0"/>
              </a:rPr>
              <a:t> </a:t>
            </a:r>
            <a:r>
              <a:rPr lang="es-ES" sz="2000" dirty="0" err="1">
                <a:latin typeface="Abadi" panose="020B0604020104020204" pitchFamily="34" charset="0"/>
              </a:rPr>
              <a:t>between</a:t>
            </a:r>
            <a:r>
              <a:rPr lang="es-ES" sz="2000" dirty="0">
                <a:latin typeface="Abadi" panose="020B0604020104020204" pitchFamily="34" charset="0"/>
              </a:rPr>
              <a:t> </a:t>
            </a:r>
            <a:r>
              <a:rPr lang="es-ES" sz="2000" dirty="0" err="1">
                <a:latin typeface="Abadi" panose="020B0604020104020204" pitchFamily="34" charset="0"/>
              </a:rPr>
              <a:t>flight</a:t>
            </a:r>
            <a:r>
              <a:rPr lang="es-ES" sz="2000" dirty="0">
                <a:latin typeface="Abadi" panose="020B0604020104020204" pitchFamily="34" charset="0"/>
              </a:rPr>
              <a:t> </a:t>
            </a:r>
            <a:r>
              <a:rPr lang="es-ES" sz="2000" dirty="0" err="1">
                <a:latin typeface="Abadi" panose="020B0604020104020204" pitchFamily="34" charset="0"/>
              </a:rPr>
              <a:t>amount</a:t>
            </a:r>
            <a:r>
              <a:rPr lang="es-ES" sz="2000" dirty="0">
                <a:latin typeface="Abadi" panose="020B0604020104020204" pitchFamily="34" charset="0"/>
              </a:rPr>
              <a:t> and </a:t>
            </a:r>
            <a:r>
              <a:rPr lang="es-ES" sz="2000" dirty="0" err="1">
                <a:latin typeface="Abadi" panose="020B0604020104020204" pitchFamily="34" charset="0"/>
              </a:rPr>
              <a:t>launch</a:t>
            </a:r>
            <a:r>
              <a:rPr lang="es-ES" sz="2000" dirty="0">
                <a:latin typeface="Abadi" panose="020B0604020104020204" pitchFamily="34" charset="0"/>
              </a:rPr>
              <a:t> </a:t>
            </a:r>
            <a:r>
              <a:rPr lang="es-ES" sz="2000" dirty="0" err="1">
                <a:latin typeface="Abadi" panose="020B0604020104020204" pitchFamily="34" charset="0"/>
              </a:rPr>
              <a:t>success</a:t>
            </a:r>
            <a:r>
              <a:rPr lang="es-ES" sz="2000" dirty="0">
                <a:latin typeface="Abadi" panose="020B0604020104020204" pitchFamily="34" charset="0"/>
              </a:rPr>
              <a:t> </a:t>
            </a:r>
            <a:r>
              <a:rPr lang="es-ES" sz="2000" dirty="0" err="1">
                <a:latin typeface="Abadi" panose="020B0604020104020204" pitchFamily="34" charset="0"/>
              </a:rPr>
              <a:t>rate</a:t>
            </a:r>
            <a:r>
              <a:rPr lang="es-ES" sz="2000" dirty="0">
                <a:latin typeface="Abadi" panose="020B0604020104020204" pitchFamily="34" charset="0"/>
              </a:rPr>
              <a:t>. </a:t>
            </a:r>
          </a:p>
          <a:p>
            <a:pPr>
              <a:lnSpc>
                <a:spcPct val="100000"/>
              </a:lnSpc>
              <a:spcBef>
                <a:spcPts val="1400"/>
              </a:spcBef>
            </a:pPr>
            <a:r>
              <a:rPr lang="es-ES" sz="2000" dirty="0">
                <a:latin typeface="Abadi" panose="020B0604020104020204" pitchFamily="34" charset="0"/>
              </a:rPr>
              <a:t>A notable </a:t>
            </a:r>
            <a:r>
              <a:rPr lang="es-ES" sz="2000" dirty="0" err="1">
                <a:latin typeface="Abadi" panose="020B0604020104020204" pitchFamily="34" charset="0"/>
              </a:rPr>
              <a:t>upward</a:t>
            </a:r>
            <a:r>
              <a:rPr lang="es-ES" sz="2000" dirty="0">
                <a:latin typeface="Abadi" panose="020B0604020104020204" pitchFamily="34" charset="0"/>
              </a:rPr>
              <a:t> </a:t>
            </a:r>
            <a:r>
              <a:rPr lang="es-ES" sz="2000" dirty="0" err="1">
                <a:latin typeface="Abadi" panose="020B0604020104020204" pitchFamily="34" charset="0"/>
              </a:rPr>
              <a:t>trend</a:t>
            </a:r>
            <a:r>
              <a:rPr lang="es-ES" sz="2000" dirty="0">
                <a:latin typeface="Abadi" panose="020B0604020104020204" pitchFamily="34" charset="0"/>
              </a:rPr>
              <a:t> in </a:t>
            </a:r>
            <a:r>
              <a:rPr lang="es-ES" sz="2000" dirty="0" err="1">
                <a:latin typeface="Abadi" panose="020B0604020104020204" pitchFamily="34" charset="0"/>
              </a:rPr>
              <a:t>launch</a:t>
            </a:r>
            <a:r>
              <a:rPr lang="es-ES" sz="2000" dirty="0">
                <a:latin typeface="Abadi" panose="020B0604020104020204" pitchFamily="34" charset="0"/>
              </a:rPr>
              <a:t> </a:t>
            </a:r>
            <a:r>
              <a:rPr lang="es-ES" sz="2000" dirty="0" err="1">
                <a:latin typeface="Abadi" panose="020B0604020104020204" pitchFamily="34" charset="0"/>
              </a:rPr>
              <a:t>success</a:t>
            </a:r>
            <a:r>
              <a:rPr lang="es-ES" sz="2000" dirty="0">
                <a:latin typeface="Abadi" panose="020B0604020104020204" pitchFamily="34" charset="0"/>
              </a:rPr>
              <a:t> </a:t>
            </a:r>
            <a:r>
              <a:rPr lang="es-ES" sz="2000" dirty="0" err="1">
                <a:latin typeface="Abadi" panose="020B0604020104020204" pitchFamily="34" charset="0"/>
              </a:rPr>
              <a:t>rates</a:t>
            </a:r>
            <a:r>
              <a:rPr lang="es-ES" sz="2000" dirty="0">
                <a:latin typeface="Abadi" panose="020B0604020104020204" pitchFamily="34" charset="0"/>
              </a:rPr>
              <a:t> has </a:t>
            </a:r>
            <a:r>
              <a:rPr lang="es-ES" sz="2000" dirty="0" err="1">
                <a:latin typeface="Abadi" panose="020B0604020104020204" pitchFamily="34" charset="0"/>
              </a:rPr>
              <a:t>been</a:t>
            </a:r>
            <a:r>
              <a:rPr lang="es-ES" sz="2000" dirty="0">
                <a:latin typeface="Abadi" panose="020B0604020104020204" pitchFamily="34" charset="0"/>
              </a:rPr>
              <a:t> </a:t>
            </a:r>
            <a:r>
              <a:rPr lang="es-ES" sz="2000" dirty="0" err="1">
                <a:latin typeface="Abadi" panose="020B0604020104020204" pitchFamily="34" charset="0"/>
              </a:rPr>
              <a:t>observed</a:t>
            </a:r>
            <a:r>
              <a:rPr lang="es-ES" sz="2000" dirty="0">
                <a:latin typeface="Abadi" panose="020B0604020104020204" pitchFamily="34" charset="0"/>
              </a:rPr>
              <a:t> </a:t>
            </a:r>
            <a:r>
              <a:rPr lang="es-ES" sz="2000" dirty="0" err="1">
                <a:latin typeface="Abadi" panose="020B0604020104020204" pitchFamily="34" charset="0"/>
              </a:rPr>
              <a:t>since</a:t>
            </a:r>
            <a:r>
              <a:rPr lang="es-ES" sz="2000" dirty="0">
                <a:latin typeface="Abadi" panose="020B0604020104020204" pitchFamily="34" charset="0"/>
              </a:rPr>
              <a:t> 2013. </a:t>
            </a:r>
          </a:p>
          <a:p>
            <a:pPr>
              <a:lnSpc>
                <a:spcPct val="100000"/>
              </a:lnSpc>
              <a:spcBef>
                <a:spcPts val="1400"/>
              </a:spcBef>
            </a:pPr>
            <a:r>
              <a:rPr lang="es-ES" sz="2000" dirty="0" err="1">
                <a:latin typeface="Abadi" panose="020B0604020104020204" pitchFamily="34" charset="0"/>
              </a:rPr>
              <a:t>Orbits</a:t>
            </a:r>
            <a:r>
              <a:rPr lang="es-ES" sz="2000" dirty="0">
                <a:latin typeface="Abadi" panose="020B0604020104020204" pitchFamily="34" charset="0"/>
              </a:rPr>
              <a:t> ES-L1, GEO, HEO, SSO, and VLEO </a:t>
            </a:r>
            <a:r>
              <a:rPr lang="es-ES" sz="2000" dirty="0" err="1">
                <a:latin typeface="Abadi" panose="020B0604020104020204" pitchFamily="34" charset="0"/>
              </a:rPr>
              <a:t>have</a:t>
            </a:r>
            <a:r>
              <a:rPr lang="es-ES" sz="2000" dirty="0">
                <a:latin typeface="Abadi" panose="020B0604020104020204" pitchFamily="34" charset="0"/>
              </a:rPr>
              <a:t> </a:t>
            </a:r>
            <a:r>
              <a:rPr lang="es-ES" sz="2000" dirty="0" err="1">
                <a:latin typeface="Abadi" panose="020B0604020104020204" pitchFamily="34" charset="0"/>
              </a:rPr>
              <a:t>consistently</a:t>
            </a:r>
            <a:r>
              <a:rPr lang="es-ES" sz="2000" dirty="0">
                <a:latin typeface="Abadi" panose="020B0604020104020204" pitchFamily="34" charset="0"/>
              </a:rPr>
              <a:t> </a:t>
            </a:r>
            <a:r>
              <a:rPr lang="es-ES" sz="2000" dirty="0" err="1">
                <a:latin typeface="Abadi" panose="020B0604020104020204" pitchFamily="34" charset="0"/>
              </a:rPr>
              <a:t>exhibited</a:t>
            </a:r>
            <a:r>
              <a:rPr lang="es-ES" sz="2000" dirty="0">
                <a:latin typeface="Abadi" panose="020B0604020104020204" pitchFamily="34" charset="0"/>
              </a:rPr>
              <a:t> </a:t>
            </a:r>
            <a:r>
              <a:rPr lang="es-ES" sz="2000" dirty="0" err="1">
                <a:latin typeface="Abadi" panose="020B0604020104020204" pitchFamily="34" charset="0"/>
              </a:rPr>
              <a:t>the</a:t>
            </a:r>
            <a:r>
              <a:rPr lang="es-ES" sz="2000" dirty="0">
                <a:latin typeface="Abadi" panose="020B0604020104020204" pitchFamily="34" charset="0"/>
              </a:rPr>
              <a:t> </a:t>
            </a:r>
            <a:r>
              <a:rPr lang="es-ES" sz="2000" dirty="0" err="1">
                <a:latin typeface="Abadi" panose="020B0604020104020204" pitchFamily="34" charset="0"/>
              </a:rPr>
              <a:t>highest</a:t>
            </a:r>
            <a:r>
              <a:rPr lang="es-ES" sz="2000" dirty="0">
                <a:latin typeface="Abadi" panose="020B0604020104020204" pitchFamily="34" charset="0"/>
              </a:rPr>
              <a:t> </a:t>
            </a:r>
            <a:r>
              <a:rPr lang="es-ES" sz="2000" dirty="0" err="1">
                <a:latin typeface="Abadi" panose="020B0604020104020204" pitchFamily="34" charset="0"/>
              </a:rPr>
              <a:t>success</a:t>
            </a:r>
            <a:r>
              <a:rPr lang="es-ES" sz="2000" dirty="0">
                <a:latin typeface="Abadi" panose="020B0604020104020204" pitchFamily="34" charset="0"/>
              </a:rPr>
              <a:t> </a:t>
            </a:r>
            <a:r>
              <a:rPr lang="es-ES" sz="2000" dirty="0" err="1">
                <a:latin typeface="Abadi" panose="020B0604020104020204" pitchFamily="34" charset="0"/>
              </a:rPr>
              <a:t>rates</a:t>
            </a:r>
            <a:r>
              <a:rPr lang="es-ES" sz="2000" dirty="0">
                <a:latin typeface="Abadi" panose="020B0604020104020204" pitchFamily="34" charset="0"/>
              </a:rPr>
              <a:t>. </a:t>
            </a:r>
          </a:p>
          <a:p>
            <a:pPr>
              <a:lnSpc>
                <a:spcPct val="100000"/>
              </a:lnSpc>
              <a:spcBef>
                <a:spcPts val="1400"/>
              </a:spcBef>
            </a:pPr>
            <a:r>
              <a:rPr lang="es-ES" sz="2000" dirty="0">
                <a:latin typeface="Abadi" panose="020B0604020104020204" pitchFamily="34" charset="0"/>
              </a:rPr>
              <a:t>KSC LC-39A has emerged as </a:t>
            </a:r>
            <a:r>
              <a:rPr lang="es-ES" sz="2000" dirty="0" err="1">
                <a:latin typeface="Abadi" panose="020B0604020104020204" pitchFamily="34" charset="0"/>
              </a:rPr>
              <a:t>the</a:t>
            </a:r>
            <a:r>
              <a:rPr lang="es-ES" sz="2000" dirty="0">
                <a:latin typeface="Abadi" panose="020B0604020104020204" pitchFamily="34" charset="0"/>
              </a:rPr>
              <a:t> </a:t>
            </a:r>
            <a:r>
              <a:rPr lang="es-ES" sz="2000" dirty="0" err="1">
                <a:latin typeface="Abadi" panose="020B0604020104020204" pitchFamily="34" charset="0"/>
              </a:rPr>
              <a:t>most</a:t>
            </a:r>
            <a:r>
              <a:rPr lang="es-ES" sz="2000" dirty="0">
                <a:latin typeface="Abadi" panose="020B0604020104020204" pitchFamily="34" charset="0"/>
              </a:rPr>
              <a:t> </a:t>
            </a:r>
            <a:r>
              <a:rPr lang="es-ES" sz="2000" dirty="0" err="1">
                <a:latin typeface="Abadi" panose="020B0604020104020204" pitchFamily="34" charset="0"/>
              </a:rPr>
              <a:t>successful</a:t>
            </a:r>
            <a:r>
              <a:rPr lang="es-ES" sz="2000" dirty="0">
                <a:latin typeface="Abadi" panose="020B0604020104020204" pitchFamily="34" charset="0"/>
              </a:rPr>
              <a:t> </a:t>
            </a:r>
            <a:r>
              <a:rPr lang="es-ES" sz="2000" dirty="0" err="1">
                <a:latin typeface="Abadi" panose="020B0604020104020204" pitchFamily="34" charset="0"/>
              </a:rPr>
              <a:t>launch</a:t>
            </a:r>
            <a:r>
              <a:rPr lang="es-ES" sz="2000" dirty="0">
                <a:latin typeface="Abadi" panose="020B0604020104020204" pitchFamily="34" charset="0"/>
              </a:rPr>
              <a:t> site. </a:t>
            </a:r>
          </a:p>
          <a:p>
            <a:pPr>
              <a:lnSpc>
                <a:spcPct val="100000"/>
              </a:lnSpc>
              <a:spcBef>
                <a:spcPts val="1400"/>
              </a:spcBef>
            </a:pPr>
            <a:r>
              <a:rPr lang="es-ES" sz="2000" dirty="0" err="1">
                <a:latin typeface="Abadi" panose="020B0604020104020204" pitchFamily="34" charset="0"/>
              </a:rPr>
              <a:t>The</a:t>
            </a:r>
            <a:r>
              <a:rPr lang="es-ES" sz="2000" dirty="0">
                <a:latin typeface="Abadi" panose="020B0604020104020204" pitchFamily="34" charset="0"/>
              </a:rPr>
              <a:t> </a:t>
            </a:r>
            <a:r>
              <a:rPr lang="es-ES" sz="2000" dirty="0" err="1">
                <a:latin typeface="Abadi" panose="020B0604020104020204" pitchFamily="34" charset="0"/>
              </a:rPr>
              <a:t>decision</a:t>
            </a:r>
            <a:r>
              <a:rPr lang="es-ES" sz="2000" dirty="0">
                <a:latin typeface="Abadi" panose="020B0604020104020204" pitchFamily="34" charset="0"/>
              </a:rPr>
              <a:t> </a:t>
            </a:r>
            <a:r>
              <a:rPr lang="es-ES" sz="2000" dirty="0" err="1">
                <a:latin typeface="Abadi" panose="020B0604020104020204" pitchFamily="34" charset="0"/>
              </a:rPr>
              <a:t>tree</a:t>
            </a:r>
            <a:r>
              <a:rPr lang="es-ES" sz="2000" dirty="0">
                <a:latin typeface="Abadi" panose="020B0604020104020204" pitchFamily="34" charset="0"/>
              </a:rPr>
              <a:t> </a:t>
            </a:r>
            <a:r>
              <a:rPr lang="es-ES" sz="2000" dirty="0" err="1">
                <a:latin typeface="Abadi" panose="020B0604020104020204" pitchFamily="34" charset="0"/>
              </a:rPr>
              <a:t>classifier</a:t>
            </a:r>
            <a:r>
              <a:rPr lang="es-ES" sz="2000" dirty="0">
                <a:latin typeface="Abadi" panose="020B0604020104020204" pitchFamily="34" charset="0"/>
              </a:rPr>
              <a:t> has </a:t>
            </a:r>
            <a:r>
              <a:rPr lang="es-ES" sz="2000" dirty="0" err="1">
                <a:latin typeface="Abadi" panose="020B0604020104020204" pitchFamily="34" charset="0"/>
              </a:rPr>
              <a:t>proven</a:t>
            </a:r>
            <a:r>
              <a:rPr lang="es-ES" sz="2000" dirty="0">
                <a:latin typeface="Abadi" panose="020B0604020104020204" pitchFamily="34" charset="0"/>
              </a:rPr>
              <a:t> </a:t>
            </a:r>
            <a:r>
              <a:rPr lang="es-ES" sz="2000" dirty="0" err="1">
                <a:latin typeface="Abadi" panose="020B0604020104020204" pitchFamily="34" charset="0"/>
              </a:rPr>
              <a:t>to</a:t>
            </a:r>
            <a:r>
              <a:rPr lang="es-ES" sz="2000" dirty="0">
                <a:latin typeface="Abadi" panose="020B0604020104020204" pitchFamily="34" charset="0"/>
              </a:rPr>
              <a:t> be </a:t>
            </a:r>
            <a:r>
              <a:rPr lang="es-ES" sz="2000" dirty="0" err="1">
                <a:latin typeface="Abadi" panose="020B0604020104020204" pitchFamily="34" charset="0"/>
              </a:rPr>
              <a:t>the</a:t>
            </a:r>
            <a:r>
              <a:rPr lang="es-ES" sz="2000" dirty="0">
                <a:latin typeface="Abadi" panose="020B0604020104020204" pitchFamily="34" charset="0"/>
              </a:rPr>
              <a:t> </a:t>
            </a:r>
            <a:r>
              <a:rPr lang="es-ES" sz="2000" dirty="0" err="1">
                <a:latin typeface="Abadi" panose="020B0604020104020204" pitchFamily="34" charset="0"/>
              </a:rPr>
              <a:t>most</a:t>
            </a:r>
            <a:r>
              <a:rPr lang="es-ES" sz="2000" dirty="0">
                <a:latin typeface="Abadi" panose="020B0604020104020204" pitchFamily="34" charset="0"/>
              </a:rPr>
              <a:t> </a:t>
            </a:r>
            <a:r>
              <a:rPr lang="es-ES" sz="2000" dirty="0" err="1">
                <a:latin typeface="Abadi" panose="020B0604020104020204" pitchFamily="34" charset="0"/>
              </a:rPr>
              <a:t>suitable</a:t>
            </a:r>
            <a:r>
              <a:rPr lang="es-ES" sz="2000" dirty="0">
                <a:latin typeface="Abadi" panose="020B0604020104020204" pitchFamily="34" charset="0"/>
              </a:rPr>
              <a:t> machine </a:t>
            </a:r>
            <a:r>
              <a:rPr lang="es-ES" sz="2000" dirty="0" err="1">
                <a:latin typeface="Abadi" panose="020B0604020104020204" pitchFamily="34" charset="0"/>
              </a:rPr>
              <a:t>learning</a:t>
            </a:r>
            <a:r>
              <a:rPr lang="es-ES" sz="2000" dirty="0">
                <a:latin typeface="Abadi" panose="020B0604020104020204" pitchFamily="34" charset="0"/>
              </a:rPr>
              <a:t> </a:t>
            </a:r>
            <a:r>
              <a:rPr lang="es-ES" sz="2000" dirty="0" err="1">
                <a:latin typeface="Abadi" panose="020B0604020104020204" pitchFamily="34" charset="0"/>
              </a:rPr>
              <a:t>algorithm</a:t>
            </a:r>
            <a:r>
              <a:rPr lang="es-ES" sz="2000" dirty="0">
                <a:latin typeface="Abadi" panose="020B0604020104020204" pitchFamily="34" charset="0"/>
              </a:rPr>
              <a:t> </a:t>
            </a:r>
            <a:r>
              <a:rPr lang="es-ES" sz="2000" dirty="0" err="1">
                <a:latin typeface="Abadi" panose="020B0604020104020204" pitchFamily="34" charset="0"/>
              </a:rPr>
              <a:t>for</a:t>
            </a:r>
            <a:r>
              <a:rPr lang="es-ES" sz="2000" dirty="0">
                <a:latin typeface="Abadi" panose="020B0604020104020204" pitchFamily="34" charset="0"/>
              </a:rPr>
              <a:t> </a:t>
            </a:r>
            <a:r>
              <a:rPr lang="es-ES" sz="2000" dirty="0" err="1">
                <a:latin typeface="Abadi" panose="020B0604020104020204" pitchFamily="34" charset="0"/>
              </a:rPr>
              <a:t>this</a:t>
            </a:r>
            <a:r>
              <a:rPr lang="es-ES" sz="2000" dirty="0">
                <a:latin typeface="Abadi" panose="020B0604020104020204" pitchFamily="34" charset="0"/>
              </a:rPr>
              <a:t> </a:t>
            </a:r>
            <a:r>
              <a:rPr lang="es-ES" sz="2000" dirty="0" err="1">
                <a:latin typeface="Abadi" panose="020B0604020104020204" pitchFamily="34" charset="0"/>
              </a:rPr>
              <a:t>specific</a:t>
            </a:r>
            <a:r>
              <a:rPr lang="es-ES" sz="2000" dirty="0">
                <a:latin typeface="Abadi" panose="020B0604020104020204" pitchFamily="34" charset="0"/>
              </a:rPr>
              <a:t> </a:t>
            </a:r>
            <a:r>
              <a:rPr lang="es-ES" sz="2000" dirty="0" err="1">
                <a:latin typeface="Abadi" panose="020B0604020104020204" pitchFamily="34" charset="0"/>
              </a:rPr>
              <a:t>task</a:t>
            </a:r>
            <a:r>
              <a:rPr lang="es-ES" sz="2000" dirty="0">
                <a:latin typeface="Abadi" panose="020B0604020104020204" pitchFamily="34" charset="0"/>
              </a:rPr>
              <a:t>.</a:t>
            </a:r>
            <a:endParaRPr lang="en-US" sz="2000" noProof="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Conclusions</a:t>
            </a:r>
            <a:endParaRPr lang="en-US" noProof="0"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noProof="0" smtClean="0"/>
              <a:t>6</a:t>
            </a:fld>
            <a:endParaRPr lang="en-US" noProof="0"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noProof="0" dirty="0">
                <a:solidFill>
                  <a:srgbClr val="0B49CB"/>
                </a:solidFill>
                <a:latin typeface="Abadi"/>
              </a:rPr>
              <a:t>Executive Summary</a:t>
            </a:r>
          </a:p>
          <a:p>
            <a:pPr>
              <a:lnSpc>
                <a:spcPct val="120000"/>
              </a:lnSpc>
              <a:spcBef>
                <a:spcPts val="1400"/>
              </a:spcBef>
            </a:pPr>
            <a:r>
              <a:rPr lang="en-US" sz="8800" noProof="0" dirty="0">
                <a:solidFill>
                  <a:schemeClr val="accent3">
                    <a:lumMod val="25000"/>
                  </a:schemeClr>
                </a:solidFill>
                <a:latin typeface="Abadi"/>
              </a:rPr>
              <a:t>Data collection methodology:</a:t>
            </a:r>
          </a:p>
          <a:p>
            <a:pPr lvl="1">
              <a:lnSpc>
                <a:spcPct val="120000"/>
              </a:lnSpc>
              <a:spcBef>
                <a:spcPts val="1400"/>
              </a:spcBef>
            </a:pPr>
            <a:r>
              <a:rPr lang="en-US" sz="7600" noProof="0" dirty="0">
                <a:solidFill>
                  <a:schemeClr val="bg2">
                    <a:lumMod val="50000"/>
                  </a:schemeClr>
                </a:solidFill>
                <a:latin typeface="Abadi"/>
              </a:rPr>
              <a:t>Data was collected using SpaceX API and through web scraping from Wikipedia site.</a:t>
            </a:r>
          </a:p>
          <a:p>
            <a:pPr>
              <a:lnSpc>
                <a:spcPct val="120000"/>
              </a:lnSpc>
              <a:spcBef>
                <a:spcPts val="1400"/>
              </a:spcBef>
            </a:pPr>
            <a:r>
              <a:rPr lang="en-US" sz="8800" noProof="0" dirty="0">
                <a:solidFill>
                  <a:schemeClr val="accent3">
                    <a:lumMod val="25000"/>
                  </a:schemeClr>
                </a:solidFill>
                <a:latin typeface="Abadi"/>
              </a:rPr>
              <a:t>Perform data wrangling</a:t>
            </a:r>
          </a:p>
          <a:p>
            <a:pPr lvl="1">
              <a:lnSpc>
                <a:spcPct val="120000"/>
              </a:lnSpc>
              <a:spcBef>
                <a:spcPts val="1400"/>
              </a:spcBef>
            </a:pPr>
            <a:r>
              <a:rPr lang="en-US" sz="7600" noProof="0" dirty="0">
                <a:solidFill>
                  <a:schemeClr val="bg2">
                    <a:lumMod val="50000"/>
                  </a:schemeClr>
                </a:solidFill>
                <a:latin typeface="Abadi"/>
              </a:rPr>
              <a:t>To clean and prepare the dataset, then conduct Exploratory Data Analysis (EDA) to identify patterns and insights. This process will help determine the appropriate label for training supervised models.</a:t>
            </a:r>
          </a:p>
          <a:p>
            <a:pPr>
              <a:lnSpc>
                <a:spcPct val="120000"/>
              </a:lnSpc>
              <a:spcBef>
                <a:spcPts val="1400"/>
              </a:spcBef>
            </a:pPr>
            <a:r>
              <a:rPr lang="en-US" sz="8800" noProof="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noProof="0" dirty="0">
                <a:solidFill>
                  <a:schemeClr val="accent3">
                    <a:lumMod val="25000"/>
                  </a:schemeClr>
                </a:solidFill>
                <a:latin typeface="Abadi"/>
              </a:rPr>
              <a:t>Perform interactive visual analytics using Folium and </a:t>
            </a:r>
            <a:r>
              <a:rPr lang="en-US" sz="8800" noProof="0" dirty="0" err="1">
                <a:solidFill>
                  <a:schemeClr val="accent3">
                    <a:lumMod val="25000"/>
                  </a:schemeClr>
                </a:solidFill>
                <a:latin typeface="Abadi"/>
              </a:rPr>
              <a:t>Plotly</a:t>
            </a:r>
            <a:r>
              <a:rPr lang="en-US" sz="8800" noProof="0" dirty="0">
                <a:solidFill>
                  <a:schemeClr val="accent3">
                    <a:lumMod val="25000"/>
                  </a:schemeClr>
                </a:solidFill>
                <a:latin typeface="Abadi"/>
              </a:rPr>
              <a:t> Dash</a:t>
            </a:r>
          </a:p>
          <a:p>
            <a:pPr>
              <a:lnSpc>
                <a:spcPct val="120000"/>
              </a:lnSpc>
              <a:spcBef>
                <a:spcPts val="1400"/>
              </a:spcBef>
            </a:pPr>
            <a:r>
              <a:rPr lang="en-US" sz="8800" noProof="0" dirty="0">
                <a:solidFill>
                  <a:schemeClr val="accent3">
                    <a:lumMod val="25000"/>
                  </a:schemeClr>
                </a:solidFill>
                <a:latin typeface="Abadi"/>
              </a:rPr>
              <a:t>Perform predictive analysis using classification models</a:t>
            </a:r>
          </a:p>
          <a:p>
            <a:pPr lvl="1">
              <a:lnSpc>
                <a:spcPct val="120000"/>
              </a:lnSpc>
              <a:spcBef>
                <a:spcPts val="1400"/>
              </a:spcBef>
            </a:pPr>
            <a:r>
              <a:rPr lang="en-US" sz="7600" noProof="0" dirty="0">
                <a:solidFill>
                  <a:schemeClr val="bg2">
                    <a:lumMod val="50000"/>
                  </a:schemeClr>
                </a:solidFill>
                <a:latin typeface="Abadi"/>
              </a:rPr>
              <a:t>Steps to build, tune, and evaluate classification models</a:t>
            </a:r>
          </a:p>
          <a:p>
            <a:pPr>
              <a:lnSpc>
                <a:spcPct val="120000"/>
              </a:lnSpc>
              <a:spcBef>
                <a:spcPts val="1400"/>
              </a:spcBef>
            </a:pPr>
            <a:endParaRPr lang="en-US" sz="8800" noProof="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a:p>
            <a:pPr>
              <a:lnSpc>
                <a:spcPct val="100000"/>
              </a:lnSpc>
              <a:spcBef>
                <a:spcPts val="1400"/>
              </a:spcBef>
            </a:pPr>
            <a:endParaRPr lang="en-US" sz="2200" noProof="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Methodology</a:t>
            </a:r>
            <a:endParaRPr lang="en-US" noProof="0"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noProof="0" smtClean="0"/>
              <a:t>7</a:t>
            </a:fld>
            <a:endParaRPr lang="en-US" noProof="0"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endParaRPr lang="en-US" sz="1600" noProof="0" dirty="0"/>
          </a:p>
          <a:p>
            <a:r>
              <a:rPr lang="en-US" sz="2200" noProof="0" dirty="0"/>
              <a:t>The data was gathered using multiple methods. First, we used GET requests to the SpaceX API, then decoded the response content in JSON format with the .</a:t>
            </a:r>
            <a:r>
              <a:rPr lang="en-US" sz="2200" noProof="0" dirty="0" err="1"/>
              <a:t>json</a:t>
            </a:r>
            <a:r>
              <a:rPr lang="en-US" sz="2200" noProof="0" dirty="0"/>
              <a:t>() function, and converted it into a Pandas </a:t>
            </a:r>
            <a:r>
              <a:rPr lang="en-US" sz="2200" noProof="0" dirty="0" err="1"/>
              <a:t>DataFrame</a:t>
            </a:r>
            <a:r>
              <a:rPr lang="en-US" sz="2200" noProof="0" dirty="0"/>
              <a:t> with .</a:t>
            </a:r>
            <a:r>
              <a:rPr lang="en-US" sz="2200" noProof="0" dirty="0" err="1"/>
              <a:t>json_normalize</a:t>
            </a:r>
            <a:r>
              <a:rPr lang="en-US" sz="2200" noProof="0" dirty="0"/>
              <a:t>().</a:t>
            </a:r>
          </a:p>
          <a:p>
            <a:r>
              <a:rPr lang="en-US" sz="2200" noProof="0" dirty="0"/>
              <a:t>Afterwards, we cleaned the data by checking for and filling in any missing values as needed. Additionally, we performed web scraping on Wikipedia using </a:t>
            </a:r>
            <a:r>
              <a:rPr lang="en-US" sz="2200" noProof="0" dirty="0" err="1"/>
              <a:t>BeautifulSoup</a:t>
            </a:r>
            <a:r>
              <a:rPr lang="en-US" sz="2200" noProof="0" dirty="0"/>
              <a:t> to obtain Falcon 9 launch records. The goal was to extract launch records from an HTML table, parse it, and convert it into a Pandas </a:t>
            </a:r>
            <a:r>
              <a:rPr lang="en-US" sz="2200" noProof="0" dirty="0" err="1"/>
              <a:t>DataFrame</a:t>
            </a:r>
            <a:r>
              <a:rPr lang="en-US" sz="2200" noProof="0" dirty="0"/>
              <a:t> for further analysis.</a:t>
            </a:r>
          </a:p>
          <a:p>
            <a:pPr marL="0" indent="0">
              <a:buNone/>
            </a:pPr>
            <a:endParaRPr lang="en-US" noProof="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Data Collection</a:t>
            </a:r>
            <a:endParaRPr lang="en-US" noProof="0"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D54272E9-65E4-1779-6751-21C5BA315207}"/>
              </a:ext>
            </a:extLst>
          </p:cNvPr>
          <p:cNvSpPr/>
          <p:nvPr/>
        </p:nvSpPr>
        <p:spPr>
          <a:xfrm>
            <a:off x="6027811" y="1745718"/>
            <a:ext cx="5461000" cy="4279855"/>
          </a:xfrm>
          <a:prstGeom prst="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noProof="0" smtClean="0"/>
              <a:t>8</a:t>
            </a:fld>
            <a:endParaRPr lang="en-US" noProof="0"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87831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noProof="0" dirty="0">
                <a:solidFill>
                  <a:schemeClr val="accent3">
                    <a:lumMod val="25000"/>
                  </a:schemeClr>
                </a:solidFill>
                <a:latin typeface="Abadi" panose="020B0604020104020204" pitchFamily="34" charset="0"/>
              </a:rPr>
              <a:t>We used a GET request to the SpaceX API to collect data, clean the retrieved data, and perform basic data wrangling and formatting</a:t>
            </a:r>
            <a:endParaRPr lang="en-US" sz="2200" noProof="0" dirty="0">
              <a:solidFill>
                <a:schemeClr val="accent3">
                  <a:lumMod val="25000"/>
                </a:schemeClr>
              </a:solidFill>
              <a:latin typeface="Abadi"/>
            </a:endParaRPr>
          </a:p>
          <a:p>
            <a:pPr>
              <a:lnSpc>
                <a:spcPct val="100000"/>
              </a:lnSpc>
              <a:spcBef>
                <a:spcPts val="1400"/>
              </a:spcBef>
            </a:pPr>
            <a:r>
              <a:rPr lang="en-US" sz="2200" noProof="0" dirty="0">
                <a:solidFill>
                  <a:schemeClr val="accent3">
                    <a:lumMod val="25000"/>
                  </a:schemeClr>
                </a:solidFill>
                <a:latin typeface="Abadi" panose="020B0604020104020204" pitchFamily="34" charset="0"/>
              </a:rPr>
              <a:t>For more details, refer to the notebook at: </a:t>
            </a:r>
            <a:r>
              <a:rPr lang="en-US" sz="2200" noProof="0" dirty="0">
                <a:solidFill>
                  <a:srgbClr val="1C7DDB"/>
                </a:solidFill>
                <a:latin typeface="Abadi" panose="020B0604020104020204" pitchFamily="34" charset="0"/>
                <a:hlinkClick r:id="rId4"/>
              </a:rPr>
              <a:t>https://github.com/rbaladron/IBM-Data_Science-Capstone-Project/blob/fdf1fe6efa7643c379978d743b522b89e5754190/IBM-Data_Science_Capstone_Project/01_SpaceX_data_collection_api.ipynb</a:t>
            </a:r>
            <a:endParaRPr lang="en-US" noProof="0" dirty="0"/>
          </a:p>
          <a:p>
            <a:endParaRPr lang="en-US" noProof="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Data Collection – SpaceX API</a:t>
            </a:r>
          </a:p>
        </p:txBody>
      </p:sp>
      <p:pic>
        <p:nvPicPr>
          <p:cNvPr id="7" name="Imagen 6" descr="Interfaz de usuario gráfica, Texto, Aplicación&#10;&#10;Descripción generada automáticamente">
            <a:extLst>
              <a:ext uri="{FF2B5EF4-FFF2-40B4-BE49-F238E27FC236}">
                <a16:creationId xmlns:a16="http://schemas.microsoft.com/office/drawing/2014/main" id="{463B7456-6459-8FAB-5CA5-8CD1B8C27EBF}"/>
              </a:ext>
            </a:extLst>
          </p:cNvPr>
          <p:cNvPicPr>
            <a:picLocks noChangeAspect="1"/>
          </p:cNvPicPr>
          <p:nvPr/>
        </p:nvPicPr>
        <p:blipFill>
          <a:blip r:embed="rId5"/>
          <a:stretch>
            <a:fillRect/>
          </a:stretch>
        </p:blipFill>
        <p:spPr>
          <a:xfrm>
            <a:off x="6039797" y="3494187"/>
            <a:ext cx="5418175" cy="1155596"/>
          </a:xfrm>
          <a:prstGeom prst="rect">
            <a:avLst/>
          </a:prstGeom>
        </p:spPr>
      </p:pic>
      <p:pic>
        <p:nvPicPr>
          <p:cNvPr id="9" name="Imagen 8" descr="Interfaz de usuario gráfica, Texto, Aplicación&#10;&#10;Descripción generada automáticamente">
            <a:extLst>
              <a:ext uri="{FF2B5EF4-FFF2-40B4-BE49-F238E27FC236}">
                <a16:creationId xmlns:a16="http://schemas.microsoft.com/office/drawing/2014/main" id="{D3F66F85-2ADA-4719-8A7B-8F73F993AB53}"/>
              </a:ext>
            </a:extLst>
          </p:cNvPr>
          <p:cNvPicPr>
            <a:picLocks noChangeAspect="1"/>
          </p:cNvPicPr>
          <p:nvPr/>
        </p:nvPicPr>
        <p:blipFill>
          <a:blip r:embed="rId6"/>
          <a:stretch>
            <a:fillRect/>
          </a:stretch>
        </p:blipFill>
        <p:spPr>
          <a:xfrm>
            <a:off x="6049223" y="1800225"/>
            <a:ext cx="5418175" cy="1613741"/>
          </a:xfrm>
          <a:prstGeom prst="rect">
            <a:avLst/>
          </a:prstGeom>
        </p:spPr>
      </p:pic>
      <p:pic>
        <p:nvPicPr>
          <p:cNvPr id="11" name="Imagen 10" descr="Texto&#10;&#10;Descripción generada automáticamente con confianza media">
            <a:extLst>
              <a:ext uri="{FF2B5EF4-FFF2-40B4-BE49-F238E27FC236}">
                <a16:creationId xmlns:a16="http://schemas.microsoft.com/office/drawing/2014/main" id="{BAA10291-F41B-CE68-15DB-DE1B0E116B50}"/>
              </a:ext>
            </a:extLst>
          </p:cNvPr>
          <p:cNvPicPr>
            <a:picLocks noChangeAspect="1"/>
          </p:cNvPicPr>
          <p:nvPr/>
        </p:nvPicPr>
        <p:blipFill>
          <a:blip r:embed="rId7"/>
          <a:stretch>
            <a:fillRect/>
          </a:stretch>
        </p:blipFill>
        <p:spPr>
          <a:xfrm>
            <a:off x="6096000" y="4903408"/>
            <a:ext cx="5315177" cy="99511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noProof="0" smtClean="0"/>
              <a:t>9</a:t>
            </a:fld>
            <a:endParaRPr lang="en-US" noProof="0"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34028" y="1392500"/>
            <a:ext cx="4957645" cy="4633074"/>
          </a:xfrm>
          <a:prstGeom prst="rect">
            <a:avLst/>
          </a:prstGeom>
        </p:spPr>
        <p:txBody>
          <a:bodyPr lIns="91440" tIns="45720" rIns="91440" bIns="45720" anchor="t">
            <a:noAutofit/>
          </a:bodyPr>
          <a:lstStyle/>
          <a:p>
            <a:r>
              <a:rPr lang="en-US" sz="1600" noProof="0" dirty="0">
                <a:latin typeface="Abadi" panose="020B0604020104020204" pitchFamily="34" charset="0"/>
              </a:rPr>
              <a:t>We will perform web scraping to collect historical Falcon 9 launch records from the Wikipedia page titled </a:t>
            </a:r>
            <a:r>
              <a:rPr lang="en-US" sz="1600" i="1" noProof="0" dirty="0">
                <a:latin typeface="Abadi" panose="020B0604020104020204" pitchFamily="34" charset="0"/>
              </a:rPr>
              <a:t>List of Falcon 9 and Falcon Heavy launches</a:t>
            </a:r>
            <a:r>
              <a:rPr lang="en-US" sz="1600" noProof="0" dirty="0">
                <a:latin typeface="Abadi" panose="020B0604020104020204" pitchFamily="34" charset="0"/>
              </a:rPr>
              <a:t>. </a:t>
            </a:r>
          </a:p>
          <a:p>
            <a:r>
              <a:rPr lang="en-US" sz="1600" noProof="0" dirty="0">
                <a:latin typeface="Abadi" panose="020B0604020104020204" pitchFamily="34" charset="0"/>
              </a:rPr>
              <a:t>URL: </a:t>
            </a:r>
            <a:r>
              <a:rPr lang="en-US" sz="1600" b="1" noProof="0" dirty="0">
                <a:latin typeface="Abadi" panose="020B0604020104020204" pitchFamily="34" charset="0"/>
                <a:hlinkClick r:id="rId4"/>
              </a:rPr>
              <a:t>https://en.wikipedia.org/wiki/List_of_Falcon_9_and_Falcon_Heavy_launches</a:t>
            </a:r>
            <a:endParaRPr lang="en-US" sz="1600" noProof="0" dirty="0">
              <a:latin typeface="Abadi" panose="020B0604020104020204" pitchFamily="34" charset="0"/>
            </a:endParaRPr>
          </a:p>
          <a:p>
            <a:pPr>
              <a:lnSpc>
                <a:spcPct val="100000"/>
              </a:lnSpc>
              <a:spcBef>
                <a:spcPts val="1400"/>
              </a:spcBef>
            </a:pPr>
            <a:r>
              <a:rPr lang="en-US" sz="1600" noProof="0" dirty="0">
                <a:solidFill>
                  <a:schemeClr val="accent3">
                    <a:lumMod val="25000"/>
                  </a:schemeClr>
                </a:solidFill>
                <a:latin typeface="Abadi" panose="020B0604020104020204" pitchFamily="34" charset="0"/>
              </a:rPr>
              <a:t>We used web scraping with </a:t>
            </a:r>
            <a:r>
              <a:rPr lang="en-US" sz="1600" noProof="0" dirty="0" err="1">
                <a:solidFill>
                  <a:schemeClr val="accent3">
                    <a:lumMod val="25000"/>
                  </a:schemeClr>
                </a:solidFill>
                <a:latin typeface="Abadi" panose="020B0604020104020204" pitchFamily="34" charset="0"/>
              </a:rPr>
              <a:t>BeautifulSoup</a:t>
            </a:r>
            <a:r>
              <a:rPr lang="en-US" sz="1600" noProof="0" dirty="0">
                <a:solidFill>
                  <a:schemeClr val="accent3">
                    <a:lumMod val="25000"/>
                  </a:schemeClr>
                </a:solidFill>
                <a:latin typeface="Abadi" panose="020B0604020104020204" pitchFamily="34" charset="0"/>
              </a:rPr>
              <a:t> to extract Falcon 9 launch records. </a:t>
            </a:r>
          </a:p>
          <a:p>
            <a:pPr>
              <a:lnSpc>
                <a:spcPct val="100000"/>
              </a:lnSpc>
              <a:spcBef>
                <a:spcPts val="1400"/>
              </a:spcBef>
            </a:pPr>
            <a:r>
              <a:rPr lang="en-US" sz="1600" noProof="0" dirty="0">
                <a:solidFill>
                  <a:schemeClr val="accent3">
                    <a:lumMod val="25000"/>
                  </a:schemeClr>
                </a:solidFill>
                <a:latin typeface="Abadi" panose="020B0604020104020204" pitchFamily="34" charset="0"/>
              </a:rPr>
              <a:t>For more details, refer to the notebook at:</a:t>
            </a:r>
          </a:p>
          <a:p>
            <a:pPr marL="0" indent="0">
              <a:lnSpc>
                <a:spcPct val="100000"/>
              </a:lnSpc>
              <a:spcBef>
                <a:spcPts val="1400"/>
              </a:spcBef>
              <a:buNone/>
            </a:pPr>
            <a:r>
              <a:rPr lang="en-US" sz="1600" noProof="0" dirty="0">
                <a:solidFill>
                  <a:schemeClr val="accent3">
                    <a:lumMod val="25000"/>
                  </a:schemeClr>
                </a:solidFill>
                <a:latin typeface="Abadi" panose="020B0604020104020204" pitchFamily="34" charset="0"/>
                <a:hlinkClick r:id="rId5"/>
              </a:rPr>
              <a:t>https://github.com/rbaladron/IBM-Data_Science-Capstone-Project/blob/fdf1fe6efa7643c379978d743b522b89e5754190/IBM-Data_Science_Capstone_Project/02_SpaceX_data_collection_web_scraping.ipynb</a:t>
            </a:r>
            <a:endParaRPr lang="en-US" sz="1600" noProof="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noProof="0" dirty="0">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noProof="0" dirty="0">
                <a:solidFill>
                  <a:srgbClr val="0B49CB"/>
                </a:solidFill>
                <a:latin typeface="Abadi"/>
              </a:rPr>
              <a:t>Data Collection – Scraping</a:t>
            </a:r>
            <a:endParaRPr lang="en-US" noProof="0"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824611" y="1392500"/>
            <a:ext cx="5461000" cy="4480674"/>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noProof="0" dirty="0">
              <a:solidFill>
                <a:srgbClr val="1C7DDB"/>
              </a:solidFill>
              <a:latin typeface="Abadi"/>
            </a:endParaRPr>
          </a:p>
          <a:p>
            <a:pPr marL="0" indent="0">
              <a:buFont typeface="Arial" panose="020B0604020202020204" pitchFamily="34" charset="0"/>
              <a:buNone/>
            </a:pPr>
            <a:endParaRPr lang="en-US" sz="2200" noProof="0" dirty="0">
              <a:solidFill>
                <a:srgbClr val="1C7DDB"/>
              </a:solidFill>
              <a:latin typeface="Abadi"/>
            </a:endParaRPr>
          </a:p>
          <a:p>
            <a:pPr marL="0" indent="0">
              <a:buFont typeface="Arial" panose="020B0604020202020204" pitchFamily="34" charset="0"/>
              <a:buNone/>
            </a:pPr>
            <a:endParaRPr lang="en-US" sz="2200" noProof="0" dirty="0">
              <a:solidFill>
                <a:srgbClr val="1C7DDB"/>
              </a:solidFill>
              <a:latin typeface="Abadi"/>
            </a:endParaRPr>
          </a:p>
          <a:p>
            <a:pPr marL="0" indent="0">
              <a:buFont typeface="Arial" panose="020B0604020202020204" pitchFamily="34" charset="0"/>
              <a:buNone/>
            </a:pPr>
            <a:endParaRPr lang="en-US" sz="2200" noProof="0" dirty="0">
              <a:solidFill>
                <a:srgbClr val="1C7DDB"/>
              </a:solidFill>
              <a:latin typeface="Abadi"/>
            </a:endParaRPr>
          </a:p>
          <a:p>
            <a:pPr marL="0" indent="0">
              <a:buNone/>
            </a:pPr>
            <a:r>
              <a:rPr lang="en-US" sz="2200" noProof="0" dirty="0">
                <a:solidFill>
                  <a:srgbClr val="1C7DDB"/>
                </a:solidFill>
                <a:latin typeface="Abadi"/>
              </a:rPr>
              <a:t>Place your flowchart of web scraping here</a:t>
            </a:r>
            <a:endParaRPr lang="en-US" noProof="0" dirty="0">
              <a:cs typeface="Calibri"/>
            </a:endParaRPr>
          </a:p>
        </p:txBody>
      </p:sp>
      <p:sp>
        <p:nvSpPr>
          <p:cNvPr id="5" name="Rectángulo 4">
            <a:extLst>
              <a:ext uri="{FF2B5EF4-FFF2-40B4-BE49-F238E27FC236}">
                <a16:creationId xmlns:a16="http://schemas.microsoft.com/office/drawing/2014/main" id="{EA341ABA-647A-4C67-2E9B-D39D7EB3CFAC}"/>
              </a:ext>
            </a:extLst>
          </p:cNvPr>
          <p:cNvSpPr/>
          <p:nvPr/>
        </p:nvSpPr>
        <p:spPr>
          <a:xfrm>
            <a:off x="5824611" y="1392500"/>
            <a:ext cx="5461000" cy="4480674"/>
          </a:xfrm>
          <a:prstGeom prst="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8" name="Imagen 7">
            <a:extLst>
              <a:ext uri="{FF2B5EF4-FFF2-40B4-BE49-F238E27FC236}">
                <a16:creationId xmlns:a16="http://schemas.microsoft.com/office/drawing/2014/main" id="{C252C270-0F9A-90BB-333B-BB904A3AB839}"/>
              </a:ext>
            </a:extLst>
          </p:cNvPr>
          <p:cNvPicPr>
            <a:picLocks noChangeAspect="1"/>
          </p:cNvPicPr>
          <p:nvPr/>
        </p:nvPicPr>
        <p:blipFill>
          <a:blip r:embed="rId6"/>
          <a:stretch>
            <a:fillRect/>
          </a:stretch>
        </p:blipFill>
        <p:spPr>
          <a:xfrm>
            <a:off x="5953146" y="1567859"/>
            <a:ext cx="4434027" cy="469110"/>
          </a:xfrm>
          <a:prstGeom prst="rect">
            <a:avLst/>
          </a:prstGeom>
        </p:spPr>
      </p:pic>
      <p:pic>
        <p:nvPicPr>
          <p:cNvPr id="10" name="Imagen 9" descr="Interfaz de usuario gráfica, Texto, Aplicación&#10;&#10;Descripción generada automáticamente">
            <a:extLst>
              <a:ext uri="{FF2B5EF4-FFF2-40B4-BE49-F238E27FC236}">
                <a16:creationId xmlns:a16="http://schemas.microsoft.com/office/drawing/2014/main" id="{13BCDCF8-60F7-57F6-FB06-580D110E2F85}"/>
              </a:ext>
            </a:extLst>
          </p:cNvPr>
          <p:cNvPicPr>
            <a:picLocks noChangeAspect="1"/>
          </p:cNvPicPr>
          <p:nvPr/>
        </p:nvPicPr>
        <p:blipFill>
          <a:blip r:embed="rId7"/>
          <a:stretch>
            <a:fillRect/>
          </a:stretch>
        </p:blipFill>
        <p:spPr>
          <a:xfrm>
            <a:off x="5953146" y="2202718"/>
            <a:ext cx="5189610" cy="3114566"/>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627</TotalTime>
  <Words>3153</Words>
  <Application>Microsoft Macintosh PowerPoint</Application>
  <PresentationFormat>Panorámica</PresentationFormat>
  <Paragraphs>327</Paragraphs>
  <Slides>53</Slides>
  <Notes>11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53</vt:i4>
      </vt:variant>
    </vt:vector>
  </HeadingPairs>
  <TitlesOfParts>
    <vt:vector size="58" baseType="lpstr">
      <vt:lpstr>Abadi</vt:lpstr>
      <vt:lpstr>Arial</vt:lpstr>
      <vt:lpstr>Calibri</vt:lpstr>
      <vt:lpstr>IBM Plex Mono SemiBold</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Roberto Baladrón Pardo</cp:lastModifiedBy>
  <cp:revision>202</cp:revision>
  <dcterms:created xsi:type="dcterms:W3CDTF">2021-04-29T18:58:34Z</dcterms:created>
  <dcterms:modified xsi:type="dcterms:W3CDTF">2024-11-10T16:07:05Z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